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  <p:sldMasterId id="2147483732" r:id="rId4"/>
    <p:sldMasterId id="2147483744" r:id="rId5"/>
    <p:sldMasterId id="2147483756" r:id="rId6"/>
    <p:sldMasterId id="2147483792" r:id="rId7"/>
  </p:sldMasterIdLst>
  <p:notesMasterIdLst>
    <p:notesMasterId r:id="rId26"/>
  </p:notesMasterIdLst>
  <p:handoutMasterIdLst>
    <p:handoutMasterId r:id="rId27"/>
  </p:handoutMasterIdLst>
  <p:sldIdLst>
    <p:sldId id="256" r:id="rId8"/>
    <p:sldId id="285" r:id="rId9"/>
    <p:sldId id="257" r:id="rId10"/>
    <p:sldId id="273" r:id="rId11"/>
    <p:sldId id="262" r:id="rId12"/>
    <p:sldId id="289" r:id="rId13"/>
    <p:sldId id="263" r:id="rId14"/>
    <p:sldId id="277" r:id="rId15"/>
    <p:sldId id="278" r:id="rId16"/>
    <p:sldId id="268" r:id="rId17"/>
    <p:sldId id="264" r:id="rId18"/>
    <p:sldId id="259" r:id="rId19"/>
    <p:sldId id="260" r:id="rId20"/>
    <p:sldId id="274" r:id="rId21"/>
    <p:sldId id="265" r:id="rId22"/>
    <p:sldId id="271" r:id="rId23"/>
    <p:sldId id="270" r:id="rId24"/>
    <p:sldId id="276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света" initials="с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3333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834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commentAuthors" Target="commentAuthor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3-02-21T20:48:39.522" idx="1">
    <p:pos x="10" y="10"/>
    <p:text/>
  </p:cm>
  <p:cm authorId="0" dt="2013-02-21T20:48:42.361" idx="2">
    <p:pos x="146" y="1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274E75-B6AD-466D-ABBE-5EF989E74F7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 smtClean="0"/>
              <a:t>Составила Курчавова С. В.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783C3-5251-4D63-A4B5-F053C2D6CAF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72872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7C057-9551-4A26-AA7C-792F2462048B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 smtClean="0"/>
              <a:t>Составила Курчавова С. В.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C116AB-6B78-404B-AA79-71AB8A69E80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11567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C116AB-6B78-404B-AA79-71AB8A69E805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 Курчавова С. В.</a:t>
            </a:r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5400"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 i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30427-6BB3-4B05-8257-D0B5649C35DE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88C73-80B8-42A4-AC49-72AE09C39AA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2E237-639A-45C4-B3BF-A064EDC98C70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0A84C-9AEA-426E-A3CC-0BE4F2AD3C7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5F32F-C06F-4875-9412-B54B0F8CC64D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CC990-3583-43C9-B916-7E0D37C5237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8A98E-A7EB-4ACD-8D05-BCDBAC1D7336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1F805-3002-4BAF-96D6-B6F1CA38682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229C6-E366-418A-AB99-68C8EB60CF3D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8DDB2-CC90-48DA-916D-EE291203593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67866-E12A-4F6C-A544-138D8FE4A8FD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50F5B-BE1B-4F69-99B3-819F33D63F8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1CB96-D503-4B7E-A6CD-E696DC8CB1E0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CDBFC-7D68-4654-8AF5-76647EA5223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173B9-181A-4DA9-9411-F6CA92E8AE27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709A1-E42C-4EBA-870F-7A4853CA19A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2DFC0-CDA0-4594-BDC7-24C7A82D4604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9E549-DF0F-49BF-BA06-A3DCC69A555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67AFB-F15F-4549-8B7C-C2AA0963AC40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31E6A-59CA-499D-A44F-81841B3F91C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8AC86-FE46-4615-8F35-C514BE6B543C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B2F25-E762-4C0F-81E4-CEE3DDE410B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930C1F-5327-41A6-A056-7ACF1733914B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E88C73-80B8-42A4-AC49-72AE09C39AA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324D6548-6BA0-48E6-A40E-C7EA9EA46B7F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780A84C-9AEA-426E-A3CC-0BE4F2AD3C7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8C8895-46E4-4B02-8F69-391AA978CCB6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6CC990-3583-43C9-B916-7E0D37C5237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B8E58D-2CDB-4FC1-85DD-D3C5E43F6C4F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91F805-3002-4BAF-96D6-B6F1CA38682D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58DDB2-CC90-48DA-916D-EE29120359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0052D80-6266-4CC3-8FEE-3E1F7ACD0215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8E9009-6A36-4AA8-ABCD-1B296D9003B7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E50F5B-BE1B-4F69-99B3-819F33D63F8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C4342C-689F-47A9-8B61-7EF54FBE46D9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ECDBFC-7D68-4654-8AF5-76647EA522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F7331E68-BF99-4AD1-A2F2-EA0DC87CD3F8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98F709A1-E42C-4EBA-870F-7A4853CA19A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FE9DCD-4E6D-4D07-9259-86AB1867FDA3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189E549-DF0F-49BF-BA06-A3DCC69A555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76650F-D46E-432F-8186-B47E5182393C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831E6A-59CA-499D-A44F-81841B3F91C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3F911D-28AE-4A36-8524-D0B0325B56B8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0B2F25-E762-4C0F-81E4-CEE3DDE410B7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fld id="{6441E30C-C199-435D-9CD0-7EAB15B5329C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38E88C73-80B8-42A4-AC49-72AE09C39AA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111633C-101F-43B1-A191-CCC591439A3B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780A84C-9AEA-426E-A3CC-0BE4F2AD3C7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fld id="{E4B2C8B2-DD6A-4914-AFC7-9CD80CAEDFC1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E66CC990-3583-43C9-B916-7E0D37C5237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C1036B6-0607-433E-A98D-1FD2D983998C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pPr>
              <a:defRPr/>
            </a:pPr>
            <a:fld id="{8B91F805-3002-4BAF-96D6-B6F1CA38682D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7AA3C48-7E6F-4199-ADA8-662CEFBF018D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pPr>
              <a:defRPr/>
            </a:pPr>
            <a:fld id="{6058DDB2-CC90-48DA-916D-EE29120359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DC90553-F2C1-49F3-A0DF-E4B90309A726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8E50F5B-BE1B-4F69-99B3-819F33D63F8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C6A6C32-D379-4046-804A-9590DD19C0B4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ECDBFC-7D68-4654-8AF5-76647EA522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fld id="{6976CAC6-9D23-430D-87F2-A9D721C861D0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98F709A1-E42C-4EBA-870F-7A4853CA19A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fld id="{2C1DEC5B-B08F-4740-AE47-9F9394F63745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B189E549-DF0F-49BF-BA06-A3DCC69A555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4AEB5C-6605-4814-BB7E-1614154A4996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7831E6A-59CA-499D-A44F-81841B3F91C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BDE35D7-D90D-4EDB-A682-97465F0DDE33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A0B2F25-E762-4C0F-81E4-CEE3DDE410B7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CBE45B-2B0A-4898-8296-5CFC665E3A1E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38E88C73-80B8-42A4-AC49-72AE09C39AA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7A5413-1CD4-47D2-A819-781BD33438A1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1780A84C-9AEA-426E-A3CC-0BE4F2AD3C7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92075E-24BB-4A14-8DE9-5CA4EF96D12E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6CC990-3583-43C9-B916-7E0D37C5237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080D85-9635-421E-BFEC-9B8EED5A0411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91F805-3002-4BAF-96D6-B6F1CA38682D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344E65-B99D-4A51-9A67-6A5D58D5CCC3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6058DDB2-CC90-48DA-916D-EE29120359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A02A40-FBDB-44CE-9840-415204A20ECE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E50F5B-BE1B-4F69-99B3-819F33D63F8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0E46BD-820E-4BC7-8DBB-B0F366E47C25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ECDBFC-7D68-4654-8AF5-76647EA522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C8FC24-3C97-488F-82E2-00EF8A6F1BB3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F709A1-E42C-4EBA-870F-7A4853CA19A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FBCB28-F52D-4345-A194-D876D347B5D5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89E549-DF0F-49BF-BA06-A3DCC69A555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A743D3-52BB-4E64-85BB-2A23D1048A5F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831E6A-59CA-499D-A44F-81841B3F91C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BE1309-A844-4A54-A9E4-B61F73F26282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0B2F25-E762-4C0F-81E4-CEE3DDE410B7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806317C-4178-412C-B280-CB84102612A2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8E88C73-80B8-42A4-AC49-72AE09C39AA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ED20145-7C4A-4A12-A046-545D3340D7CA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780A84C-9AEA-426E-A3CC-0BE4F2AD3C7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EF18F89-51EA-4362-BF6C-903C301B20DB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66CC990-3583-43C9-B916-7E0D37C5237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F6D2AF7-78B9-4A36-8B7D-6DAD12C1E34D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B91F805-3002-4BAF-96D6-B6F1CA38682D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76EBC86-2FA2-48D0-A529-C1EC6614AB6A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058DDB2-CC90-48DA-916D-EE29120359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92CB7DF-539D-4621-A5AA-4780BB38639A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8E50F5B-BE1B-4F69-99B3-819F33D63F8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EE4DDCE-30F6-46E3-8BED-0E532B532207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ECDBFC-7D68-4654-8AF5-76647EA522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D33F05E-F2D1-4FC3-B903-38258729BF0F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8F709A1-E42C-4EBA-870F-7A4853CA19A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4CBED27-4F12-4196-9FAC-8253C7965EBA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189E549-DF0F-49BF-BA06-A3DCC69A555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EDD731-600B-4A31-8280-B82DA0A0AC8B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7831E6A-59CA-499D-A44F-81841B3F91C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9A81541-D19C-49A1-92C5-9292BD353CAB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A0B2F25-E762-4C0F-81E4-CEE3DDE410B7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C21AB8F-F11B-4372-83A8-2DEEA6984F94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8E88C73-80B8-42A4-AC49-72AE09C39AA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48CE983-0422-4FED-8540-445977E62B09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780A84C-9AEA-426E-A3CC-0BE4F2AD3C7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C14CB42A-E4A8-4725-A224-AD034E518902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pPr>
              <a:defRPr/>
            </a:pPr>
            <a:fld id="{E66CC990-3583-43C9-B916-7E0D37C5237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CDD2FDC-B257-466F-8C1F-87D9AF73C025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B91F805-3002-4BAF-96D6-B6F1CA38682D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C58ABC0-76D0-4B7A-9F8A-48DD9D910642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058DDB2-CC90-48DA-916D-EE29120359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89737F4-8BFE-4799-94D8-6FB431A5D18A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8E50F5B-BE1B-4F69-99B3-819F33D63F8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19E9F708-641A-48DC-A97B-E9BD09FDFBE2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ECDBFC-7D68-4654-8AF5-76647EA522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4FF35DE-6BFD-43A4-BDF3-713FE1D443DC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8F709A1-E42C-4EBA-870F-7A4853CA19A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B930302-B464-410A-ACDF-464F4500109D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189E549-DF0F-49BF-BA06-A3DCC69A555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46409C7-CE44-4235-AA1F-3B9559185C58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7831E6A-59CA-499D-A44F-81841B3F91C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pPr>
              <a:defRPr/>
            </a:pPr>
            <a:fld id="{293D640C-495A-4A84-B5DB-EED856648437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DA0B2F25-E762-4C0F-81E4-CEE3DDE410B7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CBE45B-2B0A-4898-8296-5CFC665E3A1E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E88C73-80B8-42A4-AC49-72AE09C39AA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077A5413-1CD4-47D2-A819-781BD33438A1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780A84C-9AEA-426E-A3CC-0BE4F2AD3C7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92075E-24BB-4A14-8DE9-5CA4EF96D12E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6CC990-3583-43C9-B916-7E0D37C5237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080D85-9635-421E-BFEC-9B8EED5A0411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91F805-3002-4BAF-96D6-B6F1CA38682D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58DDB2-CC90-48DA-916D-EE29120359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344E65-B99D-4A51-9A67-6A5D58D5CCC3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A02A40-FBDB-44CE-9840-415204A20ECE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E50F5B-BE1B-4F69-99B3-819F33D63F8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0E46BD-820E-4BC7-8DBB-B0F366E47C25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ECDBFC-7D68-4654-8AF5-76647EA5223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B6C8FC24-3C97-488F-82E2-00EF8A6F1BB3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98F709A1-E42C-4EBA-870F-7A4853CA19A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FBCB28-F52D-4345-A194-D876D347B5D5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189E549-DF0F-49BF-BA06-A3DCC69A555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A743D3-52BB-4E64-85BB-2A23D1048A5F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831E6A-59CA-499D-A44F-81841B3F91C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BE1309-A844-4A54-A9E4-B61F73F26282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0B2F25-E762-4C0F-81E4-CEE3DDE410B7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EB6341-12CC-4674-803B-0CCA7D93C71F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F147BF2-DE6C-46AA-8FC3-1529F64F525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A7085B0-5A12-4E8F-BA26-C51C09BFC360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F147BF2-DE6C-46AA-8FC3-1529F64F525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>
              <a:defRPr/>
            </a:pPr>
            <a:fld id="{DC13ACA7-4288-4D26-894D-049C7F215747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FF147BF2-DE6C-46AA-8FC3-1529F64F525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F02B410D-D3C4-4F61-ACD7-1F52274ED532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FF147BF2-DE6C-46AA-8FC3-1529F64F525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3EF8D9F7-CA38-429C-8A61-6A3780991F21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FF147BF2-DE6C-46AA-8FC3-1529F64F525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137E4780-235A-4081-8EF4-1444ACBBF6EB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F147BF2-DE6C-46AA-8FC3-1529F64F525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7EB6341-12CC-4674-803B-0CCA7D93C71F}" type="datetime1">
              <a:rPr lang="ru-RU" smtClean="0"/>
              <a:pPr>
                <a:defRPr/>
              </a:pPr>
              <a:t>09.01.2016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F147BF2-DE6C-46AA-8FC3-1529F64F525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st.free-lance.ru/users/Kuzmit4/upload/f_4a8b8fc2f3f5b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2071678"/>
            <a:ext cx="6858000" cy="28575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7200" b="1" dirty="0" smtClean="0">
                <a:solidFill>
                  <a:schemeClr val="tx2">
                    <a:lumMod val="10000"/>
                  </a:schemeClr>
                </a:solidFill>
                <a:latin typeface="+mn-lt"/>
              </a:rPr>
              <a:t>Признаки делимости </a:t>
            </a:r>
            <a:br>
              <a:rPr lang="ru-RU" sz="7200" b="1" dirty="0" smtClean="0">
                <a:solidFill>
                  <a:schemeClr val="tx2">
                    <a:lumMod val="10000"/>
                  </a:schemeClr>
                </a:solidFill>
                <a:latin typeface="+mn-lt"/>
              </a:rPr>
            </a:br>
            <a:r>
              <a:rPr lang="ru-RU" sz="7200" b="1" dirty="0" smtClean="0">
                <a:solidFill>
                  <a:schemeClr val="tx2">
                    <a:lumMod val="10000"/>
                  </a:schemeClr>
                </a:solidFill>
                <a:latin typeface="+mn-lt"/>
              </a:rPr>
              <a:t>на 3 и на 9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428625" y="285750"/>
            <a:ext cx="8286750" cy="428625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3200" b="1" i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755576" y="404664"/>
            <a:ext cx="4032448" cy="1800200"/>
          </a:xfrm>
          <a:prstGeom prst="cloudCallout">
            <a:avLst>
              <a:gd name="adj1" fmla="val -42577"/>
              <a:gd name="adj2" fmla="val 8198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FF0000"/>
                </a:solidFill>
                <a:latin typeface="Impact" pitchFamily="34" charset="0"/>
              </a:rPr>
              <a:t>0,06 – 0,01</a:t>
            </a:r>
          </a:p>
        </p:txBody>
      </p:sp>
      <p:sp>
        <p:nvSpPr>
          <p:cNvPr id="5" name="Выноска-облако 4"/>
          <p:cNvSpPr/>
          <p:nvPr/>
        </p:nvSpPr>
        <p:spPr>
          <a:xfrm>
            <a:off x="4788024" y="0"/>
            <a:ext cx="4032448" cy="1800200"/>
          </a:xfrm>
          <a:prstGeom prst="cloudCallout">
            <a:avLst>
              <a:gd name="adj1" fmla="val -42577"/>
              <a:gd name="adj2" fmla="val 8198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FF0000"/>
                </a:solidFill>
                <a:latin typeface="Impact" pitchFamily="34" charset="0"/>
              </a:rPr>
              <a:t>0,5 – 0,03</a:t>
            </a:r>
          </a:p>
        </p:txBody>
      </p:sp>
      <p:sp>
        <p:nvSpPr>
          <p:cNvPr id="6" name="Выноска-облако 5"/>
          <p:cNvSpPr/>
          <p:nvPr/>
        </p:nvSpPr>
        <p:spPr>
          <a:xfrm>
            <a:off x="1763688" y="2132856"/>
            <a:ext cx="4032448" cy="1800200"/>
          </a:xfrm>
          <a:prstGeom prst="cloudCallout">
            <a:avLst>
              <a:gd name="adj1" fmla="val -45373"/>
              <a:gd name="adj2" fmla="val 45105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FF0000"/>
                </a:solidFill>
                <a:latin typeface="Impact" pitchFamily="34" charset="0"/>
              </a:rPr>
              <a:t>5 – 0,2</a:t>
            </a:r>
          </a:p>
        </p:txBody>
      </p:sp>
      <p:sp>
        <p:nvSpPr>
          <p:cNvPr id="7" name="Выноска-облако 6"/>
          <p:cNvSpPr/>
          <p:nvPr/>
        </p:nvSpPr>
        <p:spPr>
          <a:xfrm>
            <a:off x="5111552" y="2060848"/>
            <a:ext cx="4032448" cy="1800200"/>
          </a:xfrm>
          <a:prstGeom prst="cloudCallout">
            <a:avLst>
              <a:gd name="adj1" fmla="val -100976"/>
              <a:gd name="adj2" fmla="val 8198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FF0000"/>
                </a:solidFill>
                <a:latin typeface="Impact" pitchFamily="34" charset="0"/>
              </a:rPr>
              <a:t>1,2 – 0,8</a:t>
            </a:r>
          </a:p>
        </p:txBody>
      </p:sp>
      <p:sp>
        <p:nvSpPr>
          <p:cNvPr id="8" name="Выноска-облако 7"/>
          <p:cNvSpPr/>
          <p:nvPr/>
        </p:nvSpPr>
        <p:spPr>
          <a:xfrm>
            <a:off x="3635896" y="4221088"/>
            <a:ext cx="4032448" cy="1800200"/>
          </a:xfrm>
          <a:prstGeom prst="cloudCallout">
            <a:avLst>
              <a:gd name="adj1" fmla="val -85134"/>
              <a:gd name="adj2" fmla="val -60659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FF0000"/>
                </a:solidFill>
                <a:latin typeface="Impact" pitchFamily="34" charset="0"/>
              </a:rPr>
              <a:t>1,5 – 0,4</a:t>
            </a:r>
          </a:p>
        </p:txBody>
      </p:sp>
      <p:pic>
        <p:nvPicPr>
          <p:cNvPr id="9" name="Рисунок 8" descr="278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3714752"/>
            <a:ext cx="2643206" cy="284082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71438"/>
            <a:ext cx="8866187" cy="2714625"/>
          </a:xfrm>
        </p:spPr>
        <p:txBody>
          <a:bodyPr rtlCol="0">
            <a:noAutofit/>
          </a:bodyPr>
          <a:lstStyle/>
          <a:p>
            <a:pPr algn="ctr" defTabSz="720000" eaLnBrk="1" fontAlgn="auto" hangingPunct="1">
              <a:lnSpc>
                <a:spcPts val="3800"/>
              </a:lnSpc>
              <a:spcAft>
                <a:spcPts val="0"/>
              </a:spcAft>
              <a:defRPr/>
            </a:pPr>
            <a:r>
              <a:rPr lang="ru-RU" sz="3600" dirty="0" smtClean="0"/>
              <a:t>Маша должна была позвонить Мише, да забыла номер! Но девочка помнила, что номер мобильного телефона состоит из кратных числа 5. </a:t>
            </a:r>
            <a:br>
              <a:rPr lang="ru-RU" sz="3600" dirty="0" smtClean="0"/>
            </a:br>
            <a:r>
              <a:rPr lang="ru-RU" sz="3600" dirty="0" smtClean="0"/>
              <a:t>Какой номер должна набрать Маша?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63" y="3000375"/>
            <a:ext cx="1571625" cy="364331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4800" b="1" dirty="0" smtClean="0"/>
              <a:t>905</a:t>
            </a:r>
          </a:p>
          <a:p>
            <a:pPr eaLnBrk="1" hangingPunct="1">
              <a:buFont typeface="Arial" charset="0"/>
              <a:buNone/>
            </a:pPr>
            <a:r>
              <a:rPr lang="ru-RU" sz="4800" b="1" dirty="0" smtClean="0"/>
              <a:t>464 </a:t>
            </a:r>
          </a:p>
          <a:p>
            <a:pPr eaLnBrk="1" hangingPunct="1">
              <a:buFont typeface="Arial" charset="0"/>
              <a:buNone/>
            </a:pPr>
            <a:r>
              <a:rPr lang="ru-RU" sz="4800" b="1" dirty="0" smtClean="0"/>
              <a:t>810 </a:t>
            </a:r>
          </a:p>
          <a:p>
            <a:pPr eaLnBrk="1" hangingPunct="1">
              <a:buFont typeface="Arial" charset="0"/>
              <a:buNone/>
            </a:pPr>
            <a:r>
              <a:rPr lang="ru-RU" sz="4800" b="1" dirty="0" smtClean="0"/>
              <a:t>44   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7143750" y="2643188"/>
            <a:ext cx="1214438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sz="4800" b="1">
                <a:latin typeface="Calibri" pitchFamily="34" charset="0"/>
              </a:rPr>
              <a:t>45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sz="4800" b="1">
                <a:latin typeface="Calibri" pitchFamily="34" charset="0"/>
              </a:rPr>
              <a:t>64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sz="4800" b="1">
                <a:latin typeface="Calibri" pitchFamily="34" charset="0"/>
              </a:rPr>
              <a:t>76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sz="4800" b="1">
                <a:latin typeface="Calibri" pitchFamily="34" charset="0"/>
              </a:rPr>
              <a:t>20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sz="4800" b="1">
                <a:latin typeface="Calibri" pitchFamily="34" charset="0"/>
              </a:rPr>
              <a:t>49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14480" y="6000750"/>
            <a:ext cx="521497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ru-RU" sz="4400" b="1" dirty="0">
                <a:solidFill>
                  <a:schemeClr val="tx2">
                    <a:lumMod val="1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905-810-45-20</a:t>
            </a:r>
          </a:p>
        </p:txBody>
      </p:sp>
      <p:pic>
        <p:nvPicPr>
          <p:cNvPr id="3078" name="Рисунок 6" descr="2a1bdf2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313" y="2928938"/>
            <a:ext cx="4006850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Сократите дробь: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226568" y="1628801"/>
                <a:ext cx="4680000" cy="1008000"/>
              </a:xfrm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/>
              <a:lstStyle/>
              <a:p>
                <a:r>
                  <a:rPr lang="ru-RU" dirty="0"/>
                  <a:t>а)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latin typeface="Cambria Math"/>
                          </a:rPr>
                          <m:t>345</m:t>
                        </m:r>
                      </m:num>
                      <m:den>
                        <m:r>
                          <a:rPr lang="ru-RU" i="1">
                            <a:latin typeface="Cambria Math"/>
                          </a:rPr>
                          <m:t>465</m:t>
                        </m:r>
                      </m:den>
                    </m:f>
                  </m:oMath>
                </a14:m>
                <a:r>
                  <a:rPr lang="ru-RU" dirty="0"/>
                  <a:t>    б)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latin typeface="Cambria Math"/>
                          </a:rPr>
                          <m:t>2250</m:t>
                        </m:r>
                      </m:num>
                      <m:den>
                        <m:r>
                          <a:rPr lang="ru-RU" i="1">
                            <a:latin typeface="Cambria Math"/>
                          </a:rPr>
                          <m:t>3105</m:t>
                        </m:r>
                      </m:den>
                    </m:f>
                  </m:oMath>
                </a14:m>
                <a:r>
                  <a:rPr lang="ru-RU" dirty="0"/>
                  <a:t>    в)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latin typeface="Cambria Math"/>
                          </a:rPr>
                          <m:t>270</m:t>
                        </m:r>
                      </m:num>
                      <m:den>
                        <m:r>
                          <a:rPr lang="ru-RU" i="1">
                            <a:latin typeface="Cambria Math"/>
                          </a:rPr>
                          <m:t>360</m:t>
                        </m:r>
                      </m:den>
                    </m:f>
                  </m:oMath>
                </a14:m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26568" y="1628801"/>
                <a:ext cx="4680000" cy="1008000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Заголовок 1"/>
          <p:cNvSpPr txBox="1">
            <a:spLocks/>
          </p:cNvSpPr>
          <p:nvPr/>
        </p:nvSpPr>
        <p:spPr>
          <a:xfrm>
            <a:off x="395536" y="292494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Вычислите:</a:t>
            </a:r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539552" y="4067944"/>
            <a:ext cx="8229600" cy="1180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  <a:p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2231740" y="3943625"/>
                <a:ext cx="4680000" cy="1008000"/>
              </a:xfrm>
              <a:prstGeom prst="rect">
                <a:avLst/>
              </a:prstGeom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>
                <a:spAutoFit/>
              </a:bodyPr>
              <a:lstStyle/>
              <a:p>
                <a:r>
                  <a:rPr lang="ru-RU" sz="3200" dirty="0" smtClean="0"/>
                  <a:t>а)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sz="3200" i="1">
                            <a:latin typeface="Cambria Math"/>
                          </a:rPr>
                          <m:t>72</m:t>
                        </m:r>
                      </m:num>
                      <m:den>
                        <m:r>
                          <a:rPr lang="ru-RU" sz="3200" i="1">
                            <a:latin typeface="Cambria Math"/>
                          </a:rPr>
                          <m:t>56</m:t>
                        </m:r>
                      </m:den>
                    </m:f>
                  </m:oMath>
                </a14:m>
                <a:r>
                  <a:rPr lang="ru-RU" sz="3200" dirty="0"/>
                  <a:t>*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sz="3200" i="1">
                            <a:latin typeface="Cambria Math"/>
                          </a:rPr>
                          <m:t>48</m:t>
                        </m:r>
                      </m:num>
                      <m:den>
                        <m:r>
                          <a:rPr lang="ru-RU" sz="3200" i="1">
                            <a:latin typeface="Cambria Math"/>
                          </a:rPr>
                          <m:t>81</m:t>
                        </m:r>
                      </m:den>
                    </m:f>
                  </m:oMath>
                </a14:m>
                <a:r>
                  <a:rPr lang="ru-RU" sz="3200" dirty="0"/>
                  <a:t>            б)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sz="3200" i="1">
                            <a:latin typeface="Cambria Math"/>
                          </a:rPr>
                          <m:t>162</m:t>
                        </m:r>
                      </m:num>
                      <m:den>
                        <m:r>
                          <a:rPr lang="ru-RU" sz="3200" i="1">
                            <a:latin typeface="Cambria Math"/>
                          </a:rPr>
                          <m:t>225</m:t>
                        </m:r>
                      </m:den>
                    </m:f>
                  </m:oMath>
                </a14:m>
                <a:r>
                  <a:rPr lang="ru-RU" sz="3200" dirty="0"/>
                  <a:t>: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sz="3200" i="1">
                            <a:latin typeface="Cambria Math"/>
                          </a:rPr>
                          <m:t>247</m:t>
                        </m:r>
                      </m:num>
                      <m:den>
                        <m:r>
                          <a:rPr lang="ru-RU" sz="3200" i="1">
                            <a:latin typeface="Cambria Math"/>
                          </a:rPr>
                          <m:t>675</m:t>
                        </m:r>
                      </m:den>
                    </m:f>
                  </m:oMath>
                </a14:m>
                <a:endParaRPr lang="ru-RU" sz="3200" dirty="0"/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1740" y="3943625"/>
                <a:ext cx="4680000" cy="100800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3548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4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01063" cy="1071563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7030A0"/>
                </a:solidFill>
                <a:latin typeface="Georgia" pitchFamily="18" charset="0"/>
              </a:rPr>
              <a:t>Определите, не считая, делятся эти суммы на </a:t>
            </a:r>
            <a:r>
              <a:rPr lang="ru-RU" sz="5400" b="1" dirty="0" smtClean="0">
                <a:solidFill>
                  <a:srgbClr val="7030A0"/>
                </a:solidFill>
                <a:latin typeface="Georgia" pitchFamily="18" charset="0"/>
              </a:rPr>
              <a:t>10</a:t>
            </a:r>
            <a:r>
              <a:rPr lang="ru-RU" sz="2800" b="1" dirty="0" smtClean="0">
                <a:solidFill>
                  <a:srgbClr val="7030A0"/>
                </a:solidFill>
                <a:latin typeface="Georgia" pitchFamily="18" charset="0"/>
              </a:rPr>
              <a:t> или нет?</a:t>
            </a:r>
          </a:p>
        </p:txBody>
      </p:sp>
      <p:pic>
        <p:nvPicPr>
          <p:cNvPr id="4099" name="Рисунок 5" descr="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3071813"/>
            <a:ext cx="2562225" cy="358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28596" y="1357298"/>
            <a:ext cx="38576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</a:rPr>
              <a:t>200 + 12 + 18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714876" y="1428736"/>
            <a:ext cx="38576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</a:rPr>
              <a:t>200 + 50 + 18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500313" y="2159000"/>
            <a:ext cx="38576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solidFill>
                  <a:srgbClr val="FF0000"/>
                </a:solidFill>
              </a:rPr>
              <a:t>452 + 10 + 40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143375" y="3071813"/>
            <a:ext cx="307181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solidFill>
                  <a:srgbClr val="FF0000"/>
                </a:solidFill>
              </a:rPr>
              <a:t>90 + 5 + 5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929188" y="4143375"/>
            <a:ext cx="364331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solidFill>
                  <a:srgbClr val="FF0000"/>
                </a:solidFill>
              </a:rPr>
              <a:t>120 + 44 + 56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857625" y="5429250"/>
            <a:ext cx="435768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solidFill>
                  <a:srgbClr val="FF0000"/>
                </a:solidFill>
              </a:rPr>
              <a:t>300 + 440 + 670</a:t>
            </a:r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1619250" y="312738"/>
            <a:ext cx="5761038" cy="578882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CCEC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>
                <a:latin typeface="+mn-lt"/>
              </a:rPr>
              <a:t>Математический диктант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187450" y="1052513"/>
            <a:ext cx="3241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i="1" dirty="0">
                <a:solidFill>
                  <a:schemeClr val="bg1"/>
                </a:solidFill>
                <a:latin typeface="Century Schoolbook" pitchFamily="18" charset="0"/>
              </a:rPr>
              <a:t>Верно ли что: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339975" y="1865313"/>
            <a:ext cx="2303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solidFill>
                  <a:schemeClr val="bg1"/>
                </a:solidFill>
                <a:latin typeface="Century Schoolbook" pitchFamily="18" charset="0"/>
              </a:rPr>
              <a:t>(</a:t>
            </a: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45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+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30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</a:rPr>
              <a:t>) 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  <a:sym typeface="WP MathB" pitchFamily="2" charset="2"/>
              </a:rPr>
              <a:t> </a:t>
            </a:r>
            <a:r>
              <a:rPr lang="ru-RU" sz="2400" b="1">
                <a:solidFill>
                  <a:schemeClr val="bg1"/>
                </a:solidFill>
                <a:latin typeface="Century Schoolbook" pitchFamily="18" charset="0"/>
                <a:sym typeface="WP MathB" pitchFamily="2" charset="2"/>
              </a:rPr>
              <a:t>5</a:t>
            </a:r>
            <a:endParaRPr lang="en-US" sz="2400" b="1">
              <a:solidFill>
                <a:schemeClr val="bg1"/>
              </a:solidFill>
              <a:latin typeface="Century Schoolbook" pitchFamily="18" charset="0"/>
              <a:sym typeface="WP MathB" pitchFamily="2" charset="2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787900" y="1052513"/>
            <a:ext cx="3529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i="1">
                <a:solidFill>
                  <a:schemeClr val="bg1"/>
                </a:solidFill>
                <a:latin typeface="Century Schoolbook" pitchFamily="18" charset="0"/>
              </a:rPr>
              <a:t>Проверьте себя:</a:t>
            </a:r>
          </a:p>
        </p:txBody>
      </p:sp>
      <p:sp>
        <p:nvSpPr>
          <p:cNvPr id="2056" name="AutoShape 8"/>
          <p:cNvSpPr>
            <a:spLocks noChangeArrowheads="1"/>
          </p:cNvSpPr>
          <p:nvPr/>
        </p:nvSpPr>
        <p:spPr bwMode="auto">
          <a:xfrm>
            <a:off x="5753100" y="1828800"/>
            <a:ext cx="1627188" cy="555625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CCEC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ДА</a:t>
            </a:r>
          </a:p>
        </p:txBody>
      </p:sp>
      <p:sp>
        <p:nvSpPr>
          <p:cNvPr id="2057" name="Oval 9"/>
          <p:cNvSpPr>
            <a:spLocks noChangeArrowheads="1"/>
          </p:cNvSpPr>
          <p:nvPr/>
        </p:nvSpPr>
        <p:spPr bwMode="auto">
          <a:xfrm>
            <a:off x="1547813" y="1771650"/>
            <a:ext cx="688975" cy="666750"/>
          </a:xfrm>
          <a:prstGeom prst="ellipse">
            <a:avLst/>
          </a:prstGeom>
          <a:noFill/>
          <a:ln w="57150">
            <a:solidFill>
              <a:srgbClr val="CCEC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1)</a:t>
            </a:r>
          </a:p>
        </p:txBody>
      </p:sp>
      <p:sp>
        <p:nvSpPr>
          <p:cNvPr id="2059" name="AutoShape 11"/>
          <p:cNvSpPr>
            <a:spLocks noChangeArrowheads="1"/>
          </p:cNvSpPr>
          <p:nvPr/>
        </p:nvSpPr>
        <p:spPr bwMode="auto">
          <a:xfrm>
            <a:off x="5753100" y="2660650"/>
            <a:ext cx="1627188" cy="555625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CCEC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НЕТ</a:t>
            </a:r>
          </a:p>
        </p:txBody>
      </p:sp>
      <p:sp>
        <p:nvSpPr>
          <p:cNvPr id="2060" name="Oval 12"/>
          <p:cNvSpPr>
            <a:spLocks noChangeArrowheads="1"/>
          </p:cNvSpPr>
          <p:nvPr/>
        </p:nvSpPr>
        <p:spPr bwMode="auto">
          <a:xfrm>
            <a:off x="1547813" y="2603500"/>
            <a:ext cx="688975" cy="666750"/>
          </a:xfrm>
          <a:prstGeom prst="ellipse">
            <a:avLst/>
          </a:prstGeom>
          <a:noFill/>
          <a:ln w="57150">
            <a:solidFill>
              <a:srgbClr val="CCEC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2)</a:t>
            </a:r>
          </a:p>
        </p:txBody>
      </p:sp>
      <p:sp>
        <p:nvSpPr>
          <p:cNvPr id="2062" name="AutoShape 14"/>
          <p:cNvSpPr>
            <a:spLocks noChangeArrowheads="1"/>
          </p:cNvSpPr>
          <p:nvPr/>
        </p:nvSpPr>
        <p:spPr bwMode="auto">
          <a:xfrm>
            <a:off x="5753100" y="3492500"/>
            <a:ext cx="1627188" cy="555625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CCEC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ДА</a:t>
            </a:r>
          </a:p>
        </p:txBody>
      </p:sp>
      <p:sp>
        <p:nvSpPr>
          <p:cNvPr id="2063" name="Oval 15"/>
          <p:cNvSpPr>
            <a:spLocks noChangeArrowheads="1"/>
          </p:cNvSpPr>
          <p:nvPr/>
        </p:nvSpPr>
        <p:spPr bwMode="auto">
          <a:xfrm>
            <a:off x="1547813" y="3435350"/>
            <a:ext cx="688975" cy="666750"/>
          </a:xfrm>
          <a:prstGeom prst="ellipse">
            <a:avLst/>
          </a:prstGeom>
          <a:noFill/>
          <a:ln w="57150">
            <a:solidFill>
              <a:srgbClr val="CCEC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3)</a:t>
            </a:r>
          </a:p>
        </p:txBody>
      </p:sp>
      <p:sp>
        <p:nvSpPr>
          <p:cNvPr id="2065" name="AutoShape 17"/>
          <p:cNvSpPr>
            <a:spLocks noChangeArrowheads="1"/>
          </p:cNvSpPr>
          <p:nvPr/>
        </p:nvSpPr>
        <p:spPr bwMode="auto">
          <a:xfrm>
            <a:off x="5753100" y="4324350"/>
            <a:ext cx="1627188" cy="555625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CCEC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ДА</a:t>
            </a:r>
          </a:p>
        </p:txBody>
      </p:sp>
      <p:sp>
        <p:nvSpPr>
          <p:cNvPr id="2066" name="Oval 18"/>
          <p:cNvSpPr>
            <a:spLocks noChangeArrowheads="1"/>
          </p:cNvSpPr>
          <p:nvPr/>
        </p:nvSpPr>
        <p:spPr bwMode="auto">
          <a:xfrm>
            <a:off x="1547813" y="4267200"/>
            <a:ext cx="688975" cy="666750"/>
          </a:xfrm>
          <a:prstGeom prst="ellipse">
            <a:avLst/>
          </a:prstGeom>
          <a:noFill/>
          <a:ln w="57150">
            <a:solidFill>
              <a:srgbClr val="CCEC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4)</a:t>
            </a:r>
          </a:p>
        </p:txBody>
      </p:sp>
      <p:sp>
        <p:nvSpPr>
          <p:cNvPr id="2068" name="AutoShape 20"/>
          <p:cNvSpPr>
            <a:spLocks noChangeArrowheads="1"/>
          </p:cNvSpPr>
          <p:nvPr/>
        </p:nvSpPr>
        <p:spPr bwMode="auto">
          <a:xfrm>
            <a:off x="5753100" y="5156200"/>
            <a:ext cx="1627188" cy="555625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CCEC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ДА</a:t>
            </a:r>
          </a:p>
        </p:txBody>
      </p:sp>
      <p:sp>
        <p:nvSpPr>
          <p:cNvPr id="2069" name="Oval 21"/>
          <p:cNvSpPr>
            <a:spLocks noChangeArrowheads="1"/>
          </p:cNvSpPr>
          <p:nvPr/>
        </p:nvSpPr>
        <p:spPr bwMode="auto">
          <a:xfrm>
            <a:off x="1547813" y="5099050"/>
            <a:ext cx="688975" cy="666750"/>
          </a:xfrm>
          <a:prstGeom prst="ellipse">
            <a:avLst/>
          </a:prstGeom>
          <a:noFill/>
          <a:ln w="57150">
            <a:solidFill>
              <a:srgbClr val="CCEC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5)</a:t>
            </a:r>
          </a:p>
        </p:txBody>
      </p:sp>
      <p:sp>
        <p:nvSpPr>
          <p:cNvPr id="2071" name="AutoShape 23"/>
          <p:cNvSpPr>
            <a:spLocks noChangeArrowheads="1"/>
          </p:cNvSpPr>
          <p:nvPr/>
        </p:nvSpPr>
        <p:spPr bwMode="auto">
          <a:xfrm>
            <a:off x="5753100" y="5988050"/>
            <a:ext cx="1627188" cy="555625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CCEC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НЕТ</a:t>
            </a:r>
          </a:p>
        </p:txBody>
      </p:sp>
      <p:sp>
        <p:nvSpPr>
          <p:cNvPr id="2072" name="Oval 24"/>
          <p:cNvSpPr>
            <a:spLocks noChangeArrowheads="1"/>
          </p:cNvSpPr>
          <p:nvPr/>
        </p:nvSpPr>
        <p:spPr bwMode="auto">
          <a:xfrm>
            <a:off x="1547813" y="5930900"/>
            <a:ext cx="688975" cy="666750"/>
          </a:xfrm>
          <a:prstGeom prst="ellipse">
            <a:avLst/>
          </a:prstGeom>
          <a:noFill/>
          <a:ln w="57150">
            <a:solidFill>
              <a:srgbClr val="CCEC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6)</a:t>
            </a:r>
          </a:p>
        </p:txBody>
      </p:sp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2339975" y="2711450"/>
            <a:ext cx="2303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solidFill>
                  <a:schemeClr val="bg1"/>
                </a:solidFill>
                <a:latin typeface="Century Schoolbook" pitchFamily="18" charset="0"/>
              </a:rPr>
              <a:t>(</a:t>
            </a: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84 – 27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</a:rPr>
              <a:t>) 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  <a:sym typeface="WP MathB" pitchFamily="2" charset="2"/>
              </a:rPr>
              <a:t> </a:t>
            </a:r>
            <a:r>
              <a:rPr lang="ru-RU" sz="2400" b="1">
                <a:solidFill>
                  <a:schemeClr val="bg1"/>
                </a:solidFill>
                <a:latin typeface="Century Schoolbook" pitchFamily="18" charset="0"/>
                <a:sym typeface="WP MathB" pitchFamily="2" charset="2"/>
              </a:rPr>
              <a:t>2</a:t>
            </a:r>
            <a:endParaRPr lang="en-US" sz="2400" b="1">
              <a:solidFill>
                <a:schemeClr val="bg1"/>
              </a:solidFill>
              <a:latin typeface="Century Schoolbook" pitchFamily="18" charset="0"/>
              <a:sym typeface="WP MathB" pitchFamily="2" charset="2"/>
            </a:endParaRPr>
          </a:p>
        </p:txBody>
      </p:sp>
      <p:sp>
        <p:nvSpPr>
          <p:cNvPr id="2074" name="Text Box 26"/>
          <p:cNvSpPr txBox="1">
            <a:spLocks noChangeArrowheads="1"/>
          </p:cNvSpPr>
          <p:nvPr/>
        </p:nvSpPr>
        <p:spPr bwMode="auto">
          <a:xfrm>
            <a:off x="2339975" y="3557588"/>
            <a:ext cx="3240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solidFill>
                  <a:schemeClr val="bg1"/>
                </a:solidFill>
                <a:latin typeface="Century Schoolbook" pitchFamily="18" charset="0"/>
              </a:rPr>
              <a:t>(</a:t>
            </a: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70 + 35 + 25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</a:rPr>
              <a:t>) 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  <a:sym typeface="WP MathB" pitchFamily="2" charset="2"/>
              </a:rPr>
              <a:t> </a:t>
            </a:r>
            <a:r>
              <a:rPr lang="ru-RU" sz="2400" b="1">
                <a:solidFill>
                  <a:schemeClr val="bg1"/>
                </a:solidFill>
                <a:latin typeface="Century Schoolbook" pitchFamily="18" charset="0"/>
                <a:sym typeface="WP MathB" pitchFamily="2" charset="2"/>
              </a:rPr>
              <a:t>10</a:t>
            </a:r>
            <a:endParaRPr lang="en-US" sz="2400" b="1">
              <a:solidFill>
                <a:schemeClr val="bg1"/>
              </a:solidFill>
              <a:latin typeface="Century Schoolbook" pitchFamily="18" charset="0"/>
              <a:sym typeface="WP MathB" pitchFamily="2" charset="2"/>
            </a:endParaRPr>
          </a:p>
        </p:txBody>
      </p:sp>
      <p:sp>
        <p:nvSpPr>
          <p:cNvPr id="2075" name="Text Box 27"/>
          <p:cNvSpPr txBox="1">
            <a:spLocks noChangeArrowheads="1"/>
          </p:cNvSpPr>
          <p:nvPr/>
        </p:nvSpPr>
        <p:spPr bwMode="auto">
          <a:xfrm>
            <a:off x="2309813" y="4403725"/>
            <a:ext cx="2549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59 536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  <a:sym typeface="WP MathB" pitchFamily="2" charset="2"/>
              </a:rPr>
              <a:t> </a:t>
            </a:r>
            <a:r>
              <a:rPr lang="ru-RU" sz="2400" b="1">
                <a:solidFill>
                  <a:schemeClr val="bg1"/>
                </a:solidFill>
                <a:latin typeface="Century Schoolbook" pitchFamily="18" charset="0"/>
                <a:sym typeface="WP MathB" pitchFamily="2" charset="2"/>
              </a:rPr>
              <a:t>4</a:t>
            </a:r>
            <a:endParaRPr lang="en-US" sz="2400" b="1">
              <a:solidFill>
                <a:schemeClr val="bg1"/>
              </a:solidFill>
              <a:latin typeface="Century Schoolbook" pitchFamily="18" charset="0"/>
              <a:sym typeface="WP MathB" pitchFamily="2" charset="2"/>
            </a:endParaRPr>
          </a:p>
        </p:txBody>
      </p:sp>
      <p:sp>
        <p:nvSpPr>
          <p:cNvPr id="2076" name="Text Box 28"/>
          <p:cNvSpPr txBox="1">
            <a:spLocks noChangeArrowheads="1"/>
          </p:cNvSpPr>
          <p:nvPr/>
        </p:nvSpPr>
        <p:spPr bwMode="auto">
          <a:xfrm>
            <a:off x="2339975" y="5249863"/>
            <a:ext cx="2879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71 475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  <a:sym typeface="WP MathB" pitchFamily="2" charset="2"/>
              </a:rPr>
              <a:t> </a:t>
            </a:r>
            <a:r>
              <a:rPr lang="ru-RU" sz="2400" b="1">
                <a:solidFill>
                  <a:schemeClr val="bg1"/>
                </a:solidFill>
                <a:latin typeface="Century Schoolbook" pitchFamily="18" charset="0"/>
                <a:sym typeface="WP MathB" pitchFamily="2" charset="2"/>
              </a:rPr>
              <a:t>25</a:t>
            </a:r>
            <a:endParaRPr lang="en-US" sz="2400" b="1">
              <a:solidFill>
                <a:schemeClr val="bg1"/>
              </a:solidFill>
              <a:latin typeface="Century Schoolbook" pitchFamily="18" charset="0"/>
              <a:sym typeface="WP MathB" pitchFamily="2" charset="2"/>
            </a:endParaRPr>
          </a:p>
        </p:txBody>
      </p:sp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2319338" y="6097588"/>
            <a:ext cx="2468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chemeClr val="bg1"/>
                </a:solidFill>
                <a:latin typeface="Century Schoolbook" pitchFamily="18" charset="0"/>
              </a:rPr>
              <a:t>91 146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en-US" sz="2400" b="1">
                <a:solidFill>
                  <a:schemeClr val="bg1"/>
                </a:solidFill>
                <a:latin typeface="Century Schoolbook" pitchFamily="18" charset="0"/>
                <a:sym typeface="WP MathB" pitchFamily="2" charset="2"/>
              </a:rPr>
              <a:t> </a:t>
            </a:r>
            <a:r>
              <a:rPr lang="ru-RU" sz="2400" b="1">
                <a:solidFill>
                  <a:schemeClr val="bg1"/>
                </a:solidFill>
                <a:latin typeface="Century Schoolbook" pitchFamily="18" charset="0"/>
                <a:sym typeface="WP MathB" pitchFamily="2" charset="2"/>
              </a:rPr>
              <a:t>4</a:t>
            </a:r>
            <a:endParaRPr lang="en-US" sz="2400" b="1">
              <a:solidFill>
                <a:schemeClr val="bg1"/>
              </a:solidFill>
              <a:latin typeface="Century Schoolbook" pitchFamily="18" charset="0"/>
              <a:sym typeface="WP MathB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  <p:bldP spid="2055" grpId="0"/>
      <p:bldP spid="2056" grpId="0" animBg="1"/>
      <p:bldP spid="2057" grpId="0" animBg="1"/>
      <p:bldP spid="2059" grpId="0" animBg="1"/>
      <p:bldP spid="2060" grpId="0" animBg="1"/>
      <p:bldP spid="2062" grpId="0" animBg="1"/>
      <p:bldP spid="2063" grpId="0" animBg="1"/>
      <p:bldP spid="2065" grpId="0" animBg="1"/>
      <p:bldP spid="2066" grpId="0" animBg="1"/>
      <p:bldP spid="2068" grpId="0" animBg="1"/>
      <p:bldP spid="2069" grpId="0" animBg="1"/>
      <p:bldP spid="2071" grpId="0" animBg="1"/>
      <p:bldP spid="2072" grpId="0" animBg="1"/>
      <p:bldP spid="2073" grpId="0"/>
      <p:bldP spid="2074" grpId="0"/>
      <p:bldP spid="2075" grpId="0"/>
      <p:bldP spid="2076" grpId="0"/>
      <p:bldP spid="20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0"/>
            <a:ext cx="8572500" cy="2286000"/>
          </a:xfrm>
        </p:spPr>
        <p:txBody>
          <a:bodyPr rtlCol="0">
            <a:noAutofit/>
          </a:bodyPr>
          <a:lstStyle/>
          <a:p>
            <a:pPr eaLnBrk="1" fontAlgn="auto" hangingPunct="1">
              <a:lnSpc>
                <a:spcPts val="4400"/>
              </a:lnSpc>
              <a:spcAft>
                <a:spcPts val="0"/>
              </a:spcAft>
              <a:defRPr/>
            </a:pPr>
            <a:r>
              <a:rPr lang="ru-RU" sz="4000" dirty="0" smtClean="0"/>
              <a:t>Маша, собирая яблоки, набрала их четное число. Сколько плодов могла собрать девочка, если их количество больше 32, но меньше 39?</a:t>
            </a:r>
          </a:p>
        </p:txBody>
      </p:sp>
      <p:sp>
        <p:nvSpPr>
          <p:cNvPr id="5123" name="AutoShape 4" descr="http://im2-tub.yandex.net/i?id=47786037-01"/>
          <p:cNvSpPr>
            <a:spLocks noChangeAspect="1" noChangeArrowheads="1"/>
          </p:cNvSpPr>
          <p:nvPr/>
        </p:nvSpPr>
        <p:spPr bwMode="auto">
          <a:xfrm>
            <a:off x="-31750" y="-136525"/>
            <a:ext cx="14001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14375" y="5429250"/>
            <a:ext cx="41433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000" b="1" dirty="0">
                <a:latin typeface="Calibri" pitchFamily="34" charset="0"/>
              </a:rPr>
              <a:t>32 </a:t>
            </a:r>
            <a:r>
              <a:rPr lang="en-US" sz="6000" b="1" dirty="0">
                <a:latin typeface="Calibri" pitchFamily="34" charset="0"/>
              </a:rPr>
              <a:t>&lt;</a:t>
            </a:r>
            <a:r>
              <a:rPr lang="ru-RU" sz="6000" b="1" dirty="0">
                <a:latin typeface="Calibri" pitchFamily="34" charset="0"/>
              </a:rPr>
              <a:t> </a:t>
            </a:r>
            <a:r>
              <a:rPr lang="en-US" sz="6000" b="1" dirty="0">
                <a:latin typeface="Calibri" pitchFamily="34" charset="0"/>
              </a:rPr>
              <a:t>x</a:t>
            </a:r>
            <a:r>
              <a:rPr lang="ru-RU" sz="6000" b="1" dirty="0">
                <a:latin typeface="Calibri" pitchFamily="34" charset="0"/>
              </a:rPr>
              <a:t> </a:t>
            </a:r>
            <a:r>
              <a:rPr lang="en-US" sz="6000" b="1" dirty="0">
                <a:latin typeface="Calibri" pitchFamily="34" charset="0"/>
              </a:rPr>
              <a:t>&lt;</a:t>
            </a:r>
            <a:r>
              <a:rPr lang="ru-RU" sz="6000" b="1" dirty="0">
                <a:latin typeface="Calibri" pitchFamily="34" charset="0"/>
              </a:rPr>
              <a:t> 39</a:t>
            </a:r>
          </a:p>
        </p:txBody>
      </p:sp>
      <p:pic>
        <p:nvPicPr>
          <p:cNvPr id="5125" name="Рисунок 16" descr="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2357438"/>
            <a:ext cx="4000500" cy="274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Группа 18"/>
          <p:cNvGrpSpPr>
            <a:grpSpLocks/>
          </p:cNvGrpSpPr>
          <p:nvPr/>
        </p:nvGrpSpPr>
        <p:grpSpPr bwMode="auto">
          <a:xfrm>
            <a:off x="5143500" y="2286000"/>
            <a:ext cx="1428750" cy="1519238"/>
            <a:chOff x="428596" y="2428868"/>
            <a:chExt cx="1428760" cy="1519018"/>
          </a:xfrm>
        </p:grpSpPr>
        <p:pic>
          <p:nvPicPr>
            <p:cNvPr id="5133" name="Picture 15" descr="Картинка 6 из 546571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28596" y="2428868"/>
              <a:ext cx="1385690" cy="15190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Box 17"/>
            <p:cNvSpPr txBox="1"/>
            <p:nvPr/>
          </p:nvSpPr>
          <p:spPr>
            <a:xfrm>
              <a:off x="857224" y="3071810"/>
              <a:ext cx="1000132" cy="76944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4400" b="1" dirty="0">
                  <a:ln w="31550" cmpd="sng">
                    <a:gradFill>
                      <a:gsLst>
                        <a:gs pos="25000">
                          <a:schemeClr val="accent1">
                            <a:shade val="25000"/>
                            <a:satMod val="190000"/>
                          </a:schemeClr>
                        </a:gs>
                        <a:gs pos="80000">
                          <a:schemeClr val="accent1">
                            <a:tint val="75000"/>
                            <a:satMod val="19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rgbClr val="FFFFFF"/>
                  </a:solidFill>
                  <a:effectLst>
                    <a:outerShdw blurRad="41275" dist="12700" dir="12000000" algn="tl" rotWithShape="0">
                      <a:srgbClr val="000000">
                        <a:alpha val="40000"/>
                      </a:srgbClr>
                    </a:outerShdw>
                  </a:effectLst>
                </a:rPr>
                <a:t>34</a:t>
              </a:r>
            </a:p>
          </p:txBody>
        </p:sp>
      </p:grpSp>
      <p:grpSp>
        <p:nvGrpSpPr>
          <p:cNvPr id="4" name="Группа 19"/>
          <p:cNvGrpSpPr>
            <a:grpSpLocks/>
          </p:cNvGrpSpPr>
          <p:nvPr/>
        </p:nvGrpSpPr>
        <p:grpSpPr bwMode="auto">
          <a:xfrm>
            <a:off x="7215188" y="2857500"/>
            <a:ext cx="1428750" cy="1531938"/>
            <a:chOff x="428596" y="2428868"/>
            <a:chExt cx="1428760" cy="1531265"/>
          </a:xfrm>
        </p:grpSpPr>
        <p:pic>
          <p:nvPicPr>
            <p:cNvPr id="5131" name="Picture 15" descr="Картинка 6 из 546571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28596" y="2428868"/>
              <a:ext cx="1382698" cy="1531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TextBox 21"/>
            <p:cNvSpPr txBox="1"/>
            <p:nvPr/>
          </p:nvSpPr>
          <p:spPr>
            <a:xfrm>
              <a:off x="857224" y="3071810"/>
              <a:ext cx="1000132" cy="76944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4400" b="1" dirty="0">
                  <a:ln w="31550" cmpd="sng">
                    <a:gradFill>
                      <a:gsLst>
                        <a:gs pos="25000">
                          <a:schemeClr val="accent1">
                            <a:shade val="25000"/>
                            <a:satMod val="190000"/>
                          </a:schemeClr>
                        </a:gs>
                        <a:gs pos="80000">
                          <a:schemeClr val="accent1">
                            <a:tint val="75000"/>
                            <a:satMod val="19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rgbClr val="FFFFFF"/>
                  </a:solidFill>
                  <a:effectLst>
                    <a:outerShdw blurRad="41275" dist="12700" dir="12000000" algn="tl" rotWithShape="0">
                      <a:srgbClr val="000000">
                        <a:alpha val="40000"/>
                      </a:srgbClr>
                    </a:outerShdw>
                  </a:effectLst>
                </a:rPr>
                <a:t>36</a:t>
              </a:r>
            </a:p>
          </p:txBody>
        </p:sp>
      </p:grpSp>
      <p:grpSp>
        <p:nvGrpSpPr>
          <p:cNvPr id="5" name="Группа 23"/>
          <p:cNvGrpSpPr>
            <a:grpSpLocks/>
          </p:cNvGrpSpPr>
          <p:nvPr/>
        </p:nvGrpSpPr>
        <p:grpSpPr bwMode="auto">
          <a:xfrm>
            <a:off x="6143625" y="4786313"/>
            <a:ext cx="1428750" cy="1511300"/>
            <a:chOff x="428596" y="2428868"/>
            <a:chExt cx="1428760" cy="1511745"/>
          </a:xfrm>
        </p:grpSpPr>
        <p:pic>
          <p:nvPicPr>
            <p:cNvPr id="5129" name="Picture 15" descr="Картинка 6 из 546571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28596" y="2428868"/>
              <a:ext cx="1380431" cy="15117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" name="TextBox 25"/>
            <p:cNvSpPr txBox="1"/>
            <p:nvPr/>
          </p:nvSpPr>
          <p:spPr>
            <a:xfrm>
              <a:off x="857224" y="3071810"/>
              <a:ext cx="1000132" cy="76944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4400" b="1" dirty="0">
                  <a:ln w="31550" cmpd="sng">
                    <a:gradFill>
                      <a:gsLst>
                        <a:gs pos="25000">
                          <a:schemeClr val="accent1">
                            <a:shade val="25000"/>
                            <a:satMod val="190000"/>
                          </a:schemeClr>
                        </a:gs>
                        <a:gs pos="80000">
                          <a:schemeClr val="accent1">
                            <a:tint val="75000"/>
                            <a:satMod val="19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rgbClr val="FFFFFF"/>
                  </a:solidFill>
                  <a:effectLst>
                    <a:outerShdw blurRad="41275" dist="12700" dir="12000000" algn="tl" rotWithShape="0">
                      <a:srgbClr val="000000">
                        <a:alpha val="40000"/>
                      </a:srgbClr>
                    </a:outerShdw>
                  </a:effectLst>
                </a:rPr>
                <a:t>38</a:t>
              </a:r>
            </a:p>
          </p:txBody>
        </p:sp>
      </p:grpSp>
      <p:sp>
        <p:nvSpPr>
          <p:cNvPr id="16" name="Нижний колонтитул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апля 2"/>
          <p:cNvSpPr/>
          <p:nvPr/>
        </p:nvSpPr>
        <p:spPr>
          <a:xfrm rot="10022716">
            <a:off x="3334670" y="250945"/>
            <a:ext cx="4474894" cy="2853192"/>
          </a:xfrm>
          <a:prstGeom prst="teardrop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00430" y="785794"/>
            <a:ext cx="4000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А какие числа называют чётными?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6" name="Рисунок 5" descr="349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3139630"/>
            <a:ext cx="4618913" cy="3718370"/>
          </a:xfrm>
          <a:prstGeom prst="rect">
            <a:avLst/>
          </a:prstGeo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Капля 5"/>
          <p:cNvSpPr/>
          <p:nvPr/>
        </p:nvSpPr>
        <p:spPr>
          <a:xfrm rot="4488967">
            <a:off x="783775" y="-310481"/>
            <a:ext cx="3355493" cy="4190469"/>
          </a:xfrm>
          <a:prstGeom prst="teardrop">
            <a:avLst/>
          </a:prstGeom>
          <a:solidFill>
            <a:schemeClr val="bg2">
              <a:lumMod val="75000"/>
              <a:alpha val="4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Составила Курчавова С. В. 2013 г.</a:t>
            </a:r>
            <a:endParaRPr lang="ru-RU"/>
          </a:p>
        </p:txBody>
      </p:sp>
      <p:pic>
        <p:nvPicPr>
          <p:cNvPr id="4" name="Рисунок 3" descr="MOI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810" y="1321554"/>
            <a:ext cx="4429156" cy="55364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7224" y="857232"/>
            <a:ext cx="35004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Monotype Corsiva" pitchFamily="66" charset="0"/>
              </a:rPr>
              <a:t>Чем цифры отличаются от чисел?</a:t>
            </a:r>
            <a:endParaRPr lang="ru-RU" sz="4800" b="1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71438"/>
            <a:ext cx="8796337" cy="2428875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dirty="0" smtClean="0"/>
              <a:t>Как из букв складываются слова, так из цифр складываются числа. </a:t>
            </a:r>
            <a:br>
              <a:rPr lang="ru-RU" sz="3600" dirty="0" smtClean="0"/>
            </a:br>
            <a:r>
              <a:rPr lang="ru-RU" sz="3600" dirty="0" smtClean="0"/>
              <a:t>Помоги Маше составить трехзначное число из цифр, если известно, что число:</a:t>
            </a:r>
            <a:endParaRPr lang="ru-RU" sz="3600" dirty="0"/>
          </a:p>
        </p:txBody>
      </p:sp>
      <p:pic>
        <p:nvPicPr>
          <p:cNvPr id="8195" name="Рисунок 3" descr="large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2714625"/>
            <a:ext cx="4572000" cy="391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Десятиугольник 4"/>
          <p:cNvSpPr/>
          <p:nvPr/>
        </p:nvSpPr>
        <p:spPr>
          <a:xfrm>
            <a:off x="357158" y="3286124"/>
            <a:ext cx="3071834" cy="2786082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Делится на 2</a:t>
            </a:r>
          </a:p>
        </p:txBody>
      </p:sp>
      <p:sp>
        <p:nvSpPr>
          <p:cNvPr id="6" name="Десятиугольник 5"/>
          <p:cNvSpPr/>
          <p:nvPr/>
        </p:nvSpPr>
        <p:spPr>
          <a:xfrm>
            <a:off x="4572000" y="3714752"/>
            <a:ext cx="3071834" cy="2786082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Делится на 5</a:t>
            </a:r>
          </a:p>
        </p:txBody>
      </p:sp>
      <p:sp>
        <p:nvSpPr>
          <p:cNvPr id="7" name="Десятиугольник 6"/>
          <p:cNvSpPr/>
          <p:nvPr/>
        </p:nvSpPr>
        <p:spPr>
          <a:xfrm>
            <a:off x="357158" y="3286124"/>
            <a:ext cx="3071834" cy="2786082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Делится и на 2, </a:t>
            </a:r>
          </a:p>
          <a:p>
            <a:pPr algn="ctr">
              <a:defRPr/>
            </a:pPr>
            <a:r>
              <a:rPr lang="ru-RU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 на 5</a:t>
            </a:r>
          </a:p>
        </p:txBody>
      </p:sp>
      <p:sp>
        <p:nvSpPr>
          <p:cNvPr id="8" name="Десятиугольник 7"/>
          <p:cNvSpPr/>
          <p:nvPr/>
        </p:nvSpPr>
        <p:spPr>
          <a:xfrm>
            <a:off x="4572000" y="3714752"/>
            <a:ext cx="3071834" cy="2786082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Делится на 5, но </a:t>
            </a:r>
          </a:p>
          <a:p>
            <a:pPr algn="ctr">
              <a:defRPr/>
            </a:pPr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не делится на 2</a:t>
            </a:r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200" y="142875"/>
            <a:ext cx="8709025" cy="1643063"/>
          </a:xfrm>
        </p:spPr>
        <p:txBody>
          <a:bodyPr/>
          <a:lstStyle/>
          <a:p>
            <a:pPr eaLnBrk="1" hangingPunct="1">
              <a:lnSpc>
                <a:spcPts val="4800"/>
              </a:lnSpc>
              <a:defRPr/>
            </a:pPr>
            <a:r>
              <a:rPr lang="ru-RU" dirty="0" smtClean="0"/>
              <a:t>Может ли Маша разложить 135 конфет по 9 мешочкам для подарков?</a:t>
            </a:r>
            <a:endParaRPr lang="ru-RU" dirty="0"/>
          </a:p>
        </p:txBody>
      </p:sp>
      <p:pic>
        <p:nvPicPr>
          <p:cNvPr id="9219" name="Содержимое 5" descr="98375_w465_h260_ff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000250"/>
            <a:ext cx="2143125" cy="3643313"/>
          </a:xfrm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214563" y="2000250"/>
            <a:ext cx="69294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FF0000"/>
                </a:solidFill>
              </a:rPr>
              <a:t>100: 9 = 11(конфет и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1 в остатке</a:t>
            </a:r>
            <a:r>
              <a:rPr lang="ru-RU" sz="3200" b="1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214563" y="2643188"/>
            <a:ext cx="69294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FF0000"/>
                </a:solidFill>
              </a:rPr>
              <a:t>30: 9 = 3 (конфет и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3 в остатке</a:t>
            </a:r>
            <a:r>
              <a:rPr lang="ru-RU" sz="3200" b="1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214563" y="3357563"/>
            <a:ext cx="69294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FF0000"/>
                </a:solidFill>
              </a:rPr>
              <a:t>5: 9 = 0 (конфет и </a:t>
            </a: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5 в остатке</a:t>
            </a:r>
            <a:r>
              <a:rPr lang="ru-RU" sz="3200" b="1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214563" y="4286250"/>
            <a:ext cx="692943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Найдем сумму остатков:</a:t>
            </a:r>
          </a:p>
          <a:p>
            <a:pPr>
              <a:defRPr/>
            </a:pP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1+ 3 + 5 </a:t>
            </a:r>
            <a:r>
              <a:rPr lang="ru-RU" sz="3200" b="1" dirty="0">
                <a:solidFill>
                  <a:srgbClr val="FF0000"/>
                </a:solidFill>
              </a:rPr>
              <a:t>= 9 (конфет), которые можно разделить на 9 подарков!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28625" y="6000750"/>
            <a:ext cx="83581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Какой вывод можно сделать?</a:t>
            </a:r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30003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Если сумма цифр числа делится на 9, то и число делится на 9.</a:t>
            </a:r>
            <a:br>
              <a:rPr lang="ru-RU" dirty="0" smtClean="0"/>
            </a:br>
            <a:r>
              <a:rPr lang="ru-RU" dirty="0" smtClean="0"/>
              <a:t>Если сумма цифр числа </a:t>
            </a:r>
            <a:br>
              <a:rPr lang="ru-RU" dirty="0" smtClean="0"/>
            </a:br>
            <a:r>
              <a:rPr lang="ru-RU" dirty="0" smtClean="0"/>
              <a:t>не делится на 9, </a:t>
            </a:r>
            <a:br>
              <a:rPr lang="ru-RU" dirty="0" smtClean="0"/>
            </a:br>
            <a:r>
              <a:rPr lang="ru-RU" dirty="0" smtClean="0"/>
              <a:t>то и число не делится на 9.</a:t>
            </a:r>
          </a:p>
        </p:txBody>
      </p:sp>
      <p:pic>
        <p:nvPicPr>
          <p:cNvPr id="10243" name="Содержимое 5" descr="98381_w465_h260_ff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286500" y="3143250"/>
            <a:ext cx="2784475" cy="3500438"/>
          </a:xfrm>
        </p:spPr>
      </p:pic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785813" y="4857750"/>
            <a:ext cx="41433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8800" b="1">
                <a:latin typeface="Calibri" pitchFamily="34" charset="0"/>
              </a:rPr>
              <a:t>135 : 9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785813" y="3286125"/>
            <a:ext cx="41433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000" b="1">
                <a:solidFill>
                  <a:srgbClr val="FF0000"/>
                </a:solidFill>
                <a:latin typeface="Calibri" pitchFamily="34" charset="0"/>
              </a:rPr>
              <a:t>(1+3+5) : 9</a:t>
            </a:r>
          </a:p>
        </p:txBody>
      </p:sp>
      <p:sp>
        <p:nvSpPr>
          <p:cNvPr id="17" name="Стрелка вверх 16"/>
          <p:cNvSpPr/>
          <p:nvPr/>
        </p:nvSpPr>
        <p:spPr>
          <a:xfrm>
            <a:off x="2286000" y="4214813"/>
            <a:ext cx="428625" cy="642937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  <p:bldP spid="15" grpId="0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28604"/>
            <a:ext cx="8229600" cy="1296987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Какие из чисел делятся на 9, </a:t>
            </a:r>
            <a:br>
              <a:rPr lang="ru-RU" dirty="0" smtClean="0"/>
            </a:br>
            <a:r>
              <a:rPr lang="ru-RU" dirty="0" smtClean="0"/>
              <a:t>а какие нет?</a:t>
            </a:r>
          </a:p>
        </p:txBody>
      </p:sp>
      <p:pic>
        <p:nvPicPr>
          <p:cNvPr id="11267" name="Рисунок 29" descr="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94088"/>
            <a:ext cx="4932405" cy="326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Box 31"/>
          <p:cNvSpPr txBox="1">
            <a:spLocks noChangeArrowheads="1"/>
          </p:cNvSpPr>
          <p:nvPr/>
        </p:nvSpPr>
        <p:spPr bwMode="auto">
          <a:xfrm>
            <a:off x="4929188" y="1571613"/>
            <a:ext cx="4214812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   98 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567</a:t>
            </a:r>
          </a:p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     3 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456</a:t>
            </a:r>
          </a:p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     4 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455</a:t>
            </a:r>
          </a:p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  936119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   75 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432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3" descr="detia-658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84350"/>
            <a:ext cx="4998496" cy="497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0" y="260350"/>
            <a:ext cx="3959225" cy="6264275"/>
          </a:xfrm>
        </p:spPr>
        <p:txBody>
          <a:bodyPr/>
          <a:lstStyle/>
          <a:p>
            <a:pPr marL="0" indent="361950" algn="ctr" eaLnBrk="1" hangingPunct="1">
              <a:lnSpc>
                <a:spcPct val="90000"/>
              </a:lnSpc>
              <a:buFontTx/>
              <a:buNone/>
            </a:pPr>
            <a:endParaRPr lang="ru-RU" sz="5400" b="1" dirty="0" smtClean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  <a:p>
            <a:pPr marL="0" indent="361950" algn="ctr" eaLnBrk="1" hangingPunct="1">
              <a:lnSpc>
                <a:spcPct val="90000"/>
              </a:lnSpc>
              <a:buFontTx/>
              <a:buNone/>
            </a:pPr>
            <a:r>
              <a:rPr lang="ru-RU" sz="5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А хотите узнать признак делимости натуральных чисел на 3?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475" y="142875"/>
            <a:ext cx="8834438" cy="2297113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Что бы выбрать число, делящееся на 3 без остатка, нужно найти сумму цифр этого числа. Если эта сумма делится на 3, то и само число делится на 3 тоже!!!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313" y="2428875"/>
          <a:ext cx="8429653" cy="2358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2454"/>
                <a:gridCol w="4507199"/>
              </a:tblGrid>
              <a:tr h="714374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/>
                        <a:t>Делятся на 3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/>
                        <a:t>Не делятся на 3</a:t>
                      </a:r>
                      <a:endParaRPr lang="ru-RU" sz="4000" dirty="0"/>
                    </a:p>
                  </a:txBody>
                  <a:tcPr/>
                </a:tc>
              </a:tr>
              <a:tr h="164461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85750" y="4643438"/>
            <a:ext cx="121443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/>
              <a:t>524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571625" y="4643438"/>
            <a:ext cx="121443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solidFill>
                  <a:srgbClr val="FF0000"/>
                </a:solidFill>
              </a:rPr>
              <a:t>35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429375" y="4500563"/>
            <a:ext cx="14287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solidFill>
                  <a:srgbClr val="FF0000"/>
                </a:solidFill>
              </a:rPr>
              <a:t>3486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429500" y="5857875"/>
            <a:ext cx="1428750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chemeClr val="accent3">
                    <a:lumMod val="50000"/>
                  </a:schemeClr>
                </a:solidFill>
              </a:rPr>
              <a:t>302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5750" y="6088063"/>
            <a:ext cx="1428750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chemeClr val="accent3">
                    <a:lumMod val="50000"/>
                  </a:schemeClr>
                </a:solidFill>
              </a:rPr>
              <a:t>3030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8072438" y="4500563"/>
            <a:ext cx="8572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/>
              <a:t>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28688" y="5357813"/>
            <a:ext cx="1500187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chemeClr val="accent1">
                    <a:lumMod val="75000"/>
                  </a:schemeClr>
                </a:solidFill>
              </a:rPr>
              <a:t>2553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00875" y="5143500"/>
            <a:ext cx="1500188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chemeClr val="accent1">
                    <a:lumMod val="75000"/>
                  </a:schemeClr>
                </a:solidFill>
              </a:rPr>
              <a:t>911</a:t>
            </a:r>
          </a:p>
        </p:txBody>
      </p:sp>
      <p:sp>
        <p:nvSpPr>
          <p:cNvPr id="15" name="Нижний колонтитул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91329E-6 L -0.68959 -0.065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500" y="-33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33526E-6 L 0.50591 -0.1909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00" y="-9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2948E-6 L -0.07986 -0.169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0" y="-85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04046E-6 L -0.01893 -0.3068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" y="-154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0.44184 -0.201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00" y="-101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5.78035E-7 L -0.04584 -0.3054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0" y="-153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91329E-6 L -0.4309 -0.1805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00" y="-90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-0.00468 -0.3576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17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33400" y="457200"/>
            <a:ext cx="799306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</a:rPr>
              <a:t>Какие цифры можно подставить вместо *, чтобы число делилось: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905000" y="2438400"/>
            <a:ext cx="1447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>
                <a:solidFill>
                  <a:srgbClr val="7030A0"/>
                </a:solidFill>
                <a:latin typeface="Georgia" pitchFamily="18" charset="0"/>
              </a:rPr>
              <a:t>на 3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828800" y="4191000"/>
            <a:ext cx="161448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>
                <a:solidFill>
                  <a:srgbClr val="7030A0"/>
                </a:solidFill>
                <a:latin typeface="Georgia" pitchFamily="18" charset="0"/>
              </a:rPr>
              <a:t>на 9</a:t>
            </a:r>
          </a:p>
        </p:txBody>
      </p:sp>
      <p:sp>
        <p:nvSpPr>
          <p:cNvPr id="2056" name="AutoShape 8"/>
          <p:cNvSpPr>
            <a:spLocks noChangeArrowheads="1"/>
          </p:cNvSpPr>
          <p:nvPr/>
        </p:nvSpPr>
        <p:spPr bwMode="auto">
          <a:xfrm>
            <a:off x="3903663" y="2349500"/>
            <a:ext cx="2068512" cy="6318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EF0CD"/>
              </a:gs>
              <a:gs pos="50000">
                <a:schemeClr val="bg1"/>
              </a:gs>
              <a:gs pos="100000">
                <a:srgbClr val="AEF0CD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/>
              <a:t>48*690</a:t>
            </a:r>
          </a:p>
        </p:txBody>
      </p:sp>
      <p:sp>
        <p:nvSpPr>
          <p:cNvPr id="2057" name="AutoShape 9"/>
          <p:cNvSpPr>
            <a:spLocks noChangeArrowheads="1"/>
          </p:cNvSpPr>
          <p:nvPr/>
        </p:nvSpPr>
        <p:spPr bwMode="auto">
          <a:xfrm>
            <a:off x="3903663" y="2349500"/>
            <a:ext cx="2068512" cy="6318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EF0CD"/>
              </a:gs>
              <a:gs pos="50000">
                <a:schemeClr val="bg1"/>
              </a:gs>
              <a:gs pos="100000">
                <a:srgbClr val="AEF0CD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/>
              <a:t>136*85</a:t>
            </a:r>
          </a:p>
        </p:txBody>
      </p:sp>
      <p:sp>
        <p:nvSpPr>
          <p:cNvPr id="2058" name="AutoShape 10"/>
          <p:cNvSpPr>
            <a:spLocks noChangeArrowheads="1"/>
          </p:cNvSpPr>
          <p:nvPr/>
        </p:nvSpPr>
        <p:spPr bwMode="auto">
          <a:xfrm>
            <a:off x="3903663" y="2349500"/>
            <a:ext cx="2068512" cy="6318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EF0CD"/>
              </a:gs>
              <a:gs pos="50000">
                <a:schemeClr val="bg1"/>
              </a:gs>
              <a:gs pos="100000">
                <a:srgbClr val="AEF0CD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/>
              <a:t>74638*</a:t>
            </a:r>
          </a:p>
        </p:txBody>
      </p:sp>
      <p:sp>
        <p:nvSpPr>
          <p:cNvPr id="2059" name="AutoShape 11"/>
          <p:cNvSpPr>
            <a:spLocks noChangeArrowheads="1"/>
          </p:cNvSpPr>
          <p:nvPr/>
        </p:nvSpPr>
        <p:spPr bwMode="auto">
          <a:xfrm>
            <a:off x="3903663" y="2351088"/>
            <a:ext cx="2068512" cy="6318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EF0CD"/>
              </a:gs>
              <a:gs pos="50000">
                <a:schemeClr val="bg1"/>
              </a:gs>
              <a:gs pos="100000">
                <a:srgbClr val="AEF0CD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/>
              <a:t>8462*7</a:t>
            </a:r>
          </a:p>
        </p:txBody>
      </p:sp>
      <p:sp>
        <p:nvSpPr>
          <p:cNvPr id="2060" name="AutoShape 12"/>
          <p:cNvSpPr>
            <a:spLocks noChangeArrowheads="1"/>
          </p:cNvSpPr>
          <p:nvPr/>
        </p:nvSpPr>
        <p:spPr bwMode="auto">
          <a:xfrm>
            <a:off x="3903663" y="2351088"/>
            <a:ext cx="2068512" cy="6318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EF0CD"/>
              </a:gs>
              <a:gs pos="50000">
                <a:schemeClr val="bg1"/>
              </a:gs>
              <a:gs pos="100000">
                <a:srgbClr val="AEF0CD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dirty="0"/>
              <a:t>60*014</a:t>
            </a:r>
          </a:p>
        </p:txBody>
      </p:sp>
      <p:sp>
        <p:nvSpPr>
          <p:cNvPr id="2061" name="AutoShape 13"/>
          <p:cNvSpPr>
            <a:spLocks noChangeArrowheads="1"/>
          </p:cNvSpPr>
          <p:nvPr/>
        </p:nvSpPr>
        <p:spPr bwMode="auto">
          <a:xfrm>
            <a:off x="3851275" y="4090988"/>
            <a:ext cx="2068513" cy="6318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EF0CD"/>
              </a:gs>
              <a:gs pos="50000">
                <a:schemeClr val="bg1"/>
              </a:gs>
              <a:gs pos="100000">
                <a:srgbClr val="AEF0CD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/>
              <a:t>48*690</a:t>
            </a:r>
          </a:p>
        </p:txBody>
      </p:sp>
      <p:sp>
        <p:nvSpPr>
          <p:cNvPr id="2062" name="AutoShape 14"/>
          <p:cNvSpPr>
            <a:spLocks noChangeArrowheads="1"/>
          </p:cNvSpPr>
          <p:nvPr/>
        </p:nvSpPr>
        <p:spPr bwMode="auto">
          <a:xfrm>
            <a:off x="3851275" y="4090988"/>
            <a:ext cx="2068513" cy="6318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EF0CD"/>
              </a:gs>
              <a:gs pos="50000">
                <a:schemeClr val="bg1"/>
              </a:gs>
              <a:gs pos="100000">
                <a:srgbClr val="AEF0CD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/>
              <a:t>136*85</a:t>
            </a:r>
          </a:p>
        </p:txBody>
      </p:sp>
      <p:sp>
        <p:nvSpPr>
          <p:cNvPr id="2063" name="AutoShape 15"/>
          <p:cNvSpPr>
            <a:spLocks noChangeArrowheads="1"/>
          </p:cNvSpPr>
          <p:nvPr/>
        </p:nvSpPr>
        <p:spPr bwMode="auto">
          <a:xfrm>
            <a:off x="3851275" y="4090988"/>
            <a:ext cx="2068513" cy="6318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EF0CD"/>
              </a:gs>
              <a:gs pos="50000">
                <a:schemeClr val="bg1"/>
              </a:gs>
              <a:gs pos="100000">
                <a:srgbClr val="AEF0CD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/>
              <a:t>74638*</a:t>
            </a:r>
          </a:p>
        </p:txBody>
      </p:sp>
      <p:sp>
        <p:nvSpPr>
          <p:cNvPr id="2064" name="AutoShape 16"/>
          <p:cNvSpPr>
            <a:spLocks noChangeArrowheads="1"/>
          </p:cNvSpPr>
          <p:nvPr/>
        </p:nvSpPr>
        <p:spPr bwMode="auto">
          <a:xfrm>
            <a:off x="3851275" y="4092575"/>
            <a:ext cx="2068513" cy="6318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EF0CD"/>
              </a:gs>
              <a:gs pos="50000">
                <a:schemeClr val="bg1"/>
              </a:gs>
              <a:gs pos="100000">
                <a:srgbClr val="AEF0CD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/>
              <a:t>8462*7</a:t>
            </a:r>
          </a:p>
        </p:txBody>
      </p:sp>
      <p:sp>
        <p:nvSpPr>
          <p:cNvPr id="2065" name="AutoShape 17"/>
          <p:cNvSpPr>
            <a:spLocks noChangeArrowheads="1"/>
          </p:cNvSpPr>
          <p:nvPr/>
        </p:nvSpPr>
        <p:spPr bwMode="auto">
          <a:xfrm>
            <a:off x="3851275" y="4092575"/>
            <a:ext cx="2068513" cy="6318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EF0CD"/>
              </a:gs>
              <a:gs pos="50000">
                <a:schemeClr val="bg1"/>
              </a:gs>
              <a:gs pos="100000">
                <a:srgbClr val="AEF0CD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/>
              <a:t>74*215</a:t>
            </a:r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1"/>
          </p:nvPr>
        </p:nvSpPr>
        <p:spPr>
          <a:xfrm>
            <a:off x="5985459" y="6093296"/>
            <a:ext cx="2286000" cy="365125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  <p:bldP spid="2055" grpId="0"/>
      <p:bldP spid="2056" grpId="0" animBg="1"/>
      <p:bldP spid="2057" grpId="0" animBg="1"/>
      <p:bldP spid="2058" grpId="0" animBg="1"/>
      <p:bldP spid="2059" grpId="0" animBg="1"/>
      <p:bldP spid="2060" grpId="0" animBg="1"/>
      <p:bldP spid="2061" grpId="0" animBg="1"/>
      <p:bldP spid="2062" grpId="0" animBg="1"/>
      <p:bldP spid="2063" grpId="0" animBg="1"/>
      <p:bldP spid="2064" grpId="0" animBg="1"/>
      <p:bldP spid="206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5786" y="4857760"/>
            <a:ext cx="7931224" cy="1368152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Georgia" pitchFamily="18" charset="0"/>
              </a:rPr>
              <a:t>а)кратны 5, </a:t>
            </a:r>
            <a:r>
              <a:rPr lang="ru-RU" b="1" dirty="0">
                <a:latin typeface="Georgia" pitchFamily="18" charset="0"/>
              </a:rPr>
              <a:t>б) кратны </a:t>
            </a:r>
            <a:r>
              <a:rPr lang="ru-RU" b="1" dirty="0" smtClean="0">
                <a:latin typeface="Georgia" pitchFamily="18" charset="0"/>
              </a:rPr>
              <a:t>2, </a:t>
            </a:r>
          </a:p>
          <a:p>
            <a:pPr marL="0" indent="0" algn="ctr">
              <a:buNone/>
            </a:pPr>
            <a:r>
              <a:rPr lang="ru-RU" b="1" dirty="0" smtClean="0">
                <a:latin typeface="Georgia" pitchFamily="18" charset="0"/>
              </a:rPr>
              <a:t>в</a:t>
            </a:r>
            <a:r>
              <a:rPr lang="ru-RU" b="1" dirty="0">
                <a:latin typeface="Georgia" pitchFamily="18" charset="0"/>
              </a:rPr>
              <a:t>) кратны </a:t>
            </a:r>
            <a:r>
              <a:rPr lang="ru-RU" b="1" dirty="0" smtClean="0">
                <a:latin typeface="Georgia" pitchFamily="18" charset="0"/>
              </a:rPr>
              <a:t>3, </a:t>
            </a:r>
            <a:r>
              <a:rPr lang="ru-RU" b="1" dirty="0">
                <a:latin typeface="Georgia" pitchFamily="18" charset="0"/>
              </a:rPr>
              <a:t>г) кратны </a:t>
            </a:r>
            <a:r>
              <a:rPr lang="ru-RU" b="1" dirty="0" smtClean="0">
                <a:latin typeface="Georgia" pitchFamily="18" charset="0"/>
              </a:rPr>
              <a:t>9?</a:t>
            </a:r>
          </a:p>
          <a:p>
            <a:pPr marL="0" indent="0" algn="ctr">
              <a:buNone/>
            </a:pPr>
            <a:endParaRPr lang="ru-RU" dirty="0"/>
          </a:p>
          <a:p>
            <a:pPr algn="ctr"/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785786" y="285728"/>
            <a:ext cx="7931224" cy="1008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3600" b="1" dirty="0" smtClean="0"/>
              <a:t>Какие из чисел :</a:t>
            </a:r>
          </a:p>
          <a:p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914400" y="1752600"/>
            <a:ext cx="1973560" cy="12192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Georgia" pitchFamily="18" charset="0"/>
              </a:rPr>
              <a:t>27410</a:t>
            </a:r>
            <a:endParaRPr lang="ru-RU" sz="28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667000" y="2057400"/>
            <a:ext cx="1905000" cy="11430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Georgia" pitchFamily="18" charset="0"/>
              </a:rPr>
              <a:t>15897</a:t>
            </a:r>
            <a:endParaRPr lang="ru-RU" sz="28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343400" y="2057400"/>
            <a:ext cx="1981200" cy="11430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Georgia" pitchFamily="18" charset="0"/>
              </a:rPr>
              <a:t>14032</a:t>
            </a:r>
            <a:endParaRPr lang="ru-RU" sz="28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248400" y="1828800"/>
            <a:ext cx="1828800" cy="11430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Georgia" pitchFamily="18" charset="0"/>
              </a:rPr>
              <a:t>65193</a:t>
            </a:r>
            <a:endParaRPr lang="ru-RU" sz="28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914400" y="3352800"/>
            <a:ext cx="1941984" cy="1134616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Georgia" pitchFamily="18" charset="0"/>
              </a:rPr>
              <a:t>47205</a:t>
            </a:r>
            <a:endParaRPr lang="ru-RU" sz="28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743200" y="3276600"/>
            <a:ext cx="1981200" cy="116396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Georgia" pitchFamily="18" charset="0"/>
              </a:rPr>
              <a:t>71835</a:t>
            </a:r>
            <a:endParaRPr lang="ru-RU" sz="28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4495800" y="3284984"/>
            <a:ext cx="2057400" cy="1134616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Georgia" pitchFamily="18" charset="0"/>
              </a:rPr>
              <a:t>85689</a:t>
            </a:r>
            <a:endParaRPr lang="ru-RU" sz="28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6248400" y="3352800"/>
            <a:ext cx="1981200" cy="1182418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Georgia" pitchFamily="18" charset="0"/>
              </a:rPr>
              <a:t>27361</a:t>
            </a:r>
            <a:endParaRPr lang="ru-RU" sz="28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1356757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r>
              <a:rPr lang="ru-RU" b="1" dirty="0" smtClean="0">
                <a:solidFill>
                  <a:srgbClr val="0070C0"/>
                </a:solidFill>
                <a:latin typeface="Georgia" pitchFamily="18" charset="0"/>
              </a:rPr>
              <a:t>Итог урока:</a:t>
            </a:r>
          </a:p>
        </p:txBody>
      </p:sp>
      <p:sp>
        <p:nvSpPr>
          <p:cNvPr id="20483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Что называют делителем натурального числа?</a:t>
            </a:r>
          </a:p>
          <a:p>
            <a:pPr eaLnBrk="1" hangingPunct="1"/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Какие числа делятся на 2?</a:t>
            </a:r>
          </a:p>
          <a:p>
            <a:pPr eaLnBrk="1" hangingPunct="1"/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Какие числа не кратны 2?</a:t>
            </a:r>
          </a:p>
          <a:p>
            <a:pPr eaLnBrk="1" hangingPunct="1"/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Какие числа делятся на 5 и 10?</a:t>
            </a:r>
          </a:p>
          <a:p>
            <a:pPr eaLnBrk="1" hangingPunct="1"/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Признак делимости на 3 и 9?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Бумажн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715</TotalTime>
  <Words>583</Words>
  <Application>Microsoft Office PowerPoint</Application>
  <PresentationFormat>Экран (4:3)</PresentationFormat>
  <Paragraphs>128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Тема Office</vt:lpstr>
      <vt:lpstr>Бумажная</vt:lpstr>
      <vt:lpstr>Литейная</vt:lpstr>
      <vt:lpstr>Трек</vt:lpstr>
      <vt:lpstr>Аспект</vt:lpstr>
      <vt:lpstr>Изящная</vt:lpstr>
      <vt:lpstr>1_Бумажная</vt:lpstr>
      <vt:lpstr>Признаки делимости  на 3 и на 9</vt:lpstr>
      <vt:lpstr>Презентация PowerPoint</vt:lpstr>
      <vt:lpstr>Маша должна была позвонить Мише, да забыла номер! Но девочка помнила, что номер мобильного телефона состоит из кратных числа 5.  Какой номер должна набрать Маша?</vt:lpstr>
      <vt:lpstr>Сократите дробь:</vt:lpstr>
      <vt:lpstr>Определите, не считая, делятся эти суммы на 10 или нет?</vt:lpstr>
      <vt:lpstr>Презентация PowerPoint</vt:lpstr>
      <vt:lpstr>Маша, собирая яблоки, набрала их четное число. Сколько плодов могла собрать девочка, если их количество больше 32, но меньше 39?</vt:lpstr>
      <vt:lpstr>Презентация PowerPoint</vt:lpstr>
      <vt:lpstr>Презентация PowerPoint</vt:lpstr>
      <vt:lpstr>Как из букв складываются слова, так из цифр складываются числа.  Помоги Маше составить трехзначное число из цифр, если известно, что число:</vt:lpstr>
      <vt:lpstr>Может ли Маша разложить 135 конфет по 9 мешочкам для подарков?</vt:lpstr>
      <vt:lpstr>Если сумма цифр числа делится на 9, то и число делится на 9. Если сумма цифр числа  не делится на 9,  то и число не делится на 9.</vt:lpstr>
      <vt:lpstr>Какие из чисел делятся на 9,  а какие нет?</vt:lpstr>
      <vt:lpstr>Презентация PowerPoint</vt:lpstr>
      <vt:lpstr>Что бы выбрать число, делящееся на 3 без остатка, нужно найти сумму цифр этого числа. Если эта сумма делится на 3, то и само число делится на 3 тоже!!!</vt:lpstr>
      <vt:lpstr>Презентация PowerPoint</vt:lpstr>
      <vt:lpstr>Презентация PowerPoint</vt:lpstr>
      <vt:lpstr> Итог урока: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Дочь</dc:creator>
  <cp:lastModifiedBy>Наталья</cp:lastModifiedBy>
  <cp:revision>123</cp:revision>
  <dcterms:created xsi:type="dcterms:W3CDTF">2010-08-16T10:53:57Z</dcterms:created>
  <dcterms:modified xsi:type="dcterms:W3CDTF">2016-01-09T16:04:41Z</dcterms:modified>
</cp:coreProperties>
</file>