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9" r:id="rId2"/>
    <p:sldId id="258" r:id="rId3"/>
    <p:sldId id="259" r:id="rId4"/>
    <p:sldId id="263" r:id="rId5"/>
    <p:sldId id="265" r:id="rId6"/>
    <p:sldId id="264" r:id="rId7"/>
    <p:sldId id="267" r:id="rId8"/>
    <p:sldId id="272" r:id="rId9"/>
    <p:sldId id="268" r:id="rId10"/>
    <p:sldId id="269" r:id="rId11"/>
    <p:sldId id="273" r:id="rId12"/>
    <p:sldId id="277" r:id="rId13"/>
    <p:sldId id="276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EE72160-42F0-4F48-BAA0-6D161A4FEA1E}" type="datetimeFigureOut">
              <a:rPr lang="ru-RU"/>
              <a:pPr>
                <a:defRPr/>
              </a:pPr>
              <a:t>09.01.2016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D6AD586-9377-4CF2-988A-6F92006399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452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E5ADC-1B81-44A0-B720-817C5186DE41}" type="datetimeFigureOut">
              <a:rPr lang="ru-RU"/>
              <a:pPr>
                <a:defRPr/>
              </a:pPr>
              <a:t>09.01.2016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D5EEA-376E-4A41-9883-7E5F12177B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BBBD0A-B319-4549-9253-7D4C01E0FC28}" type="datetimeFigureOut">
              <a:rPr lang="ru-RU"/>
              <a:pPr>
                <a:defRPr/>
              </a:pPr>
              <a:t>09.01.2016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E1452-2106-4703-B957-FCD20C0958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7F6A8-2F93-4B9E-9D24-639AA0A9755C}" type="datetimeFigureOut">
              <a:rPr lang="ru-RU"/>
              <a:pPr>
                <a:defRPr/>
              </a:pPr>
              <a:t>09.01.2016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E4A38-CE2E-483F-97F3-4B9E23768B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94736-DFD0-45A5-B9BF-907C1B5B497A}" type="datetimeFigureOut">
              <a:rPr lang="ru-RU"/>
              <a:pPr>
                <a:defRPr/>
              </a:pPr>
              <a:t>09.01.2016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BD003-B49B-4F57-BF95-A67C03FBFF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7FC42-9C0D-4117-84DB-2E3E20CD8D42}" type="datetimeFigureOut">
              <a:rPr lang="ru-RU"/>
              <a:pPr>
                <a:defRPr/>
              </a:pPr>
              <a:t>09.01.2016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9A66F-D3D9-47D2-BC7E-78266E140E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876BC-8817-4D02-B396-631F8B098BBA}" type="datetimeFigureOut">
              <a:rPr lang="ru-RU"/>
              <a:pPr>
                <a:defRPr/>
              </a:pPr>
              <a:t>09.01.2016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E172A-5658-4087-8494-9D50EAD5D5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9CCBC-1610-4541-9511-7189B76ECF80}" type="datetimeFigureOut">
              <a:rPr lang="ru-RU"/>
              <a:pPr>
                <a:defRPr/>
              </a:pPr>
              <a:t>09.01.2016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47BAE-1BB4-403D-9CA1-FFD2AF2083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A534C-5AF5-47EF-A8BA-58928BD00401}" type="datetimeFigureOut">
              <a:rPr lang="ru-RU"/>
              <a:pPr>
                <a:defRPr/>
              </a:pPr>
              <a:t>09.01.2016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E6123-5D05-450D-8FC3-DCA64F75EF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4B3FC-ACD9-42F5-922D-79D58F477485}" type="datetimeFigureOut">
              <a:rPr lang="ru-RU"/>
              <a:pPr>
                <a:defRPr/>
              </a:pPr>
              <a:t>09.01.2016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D3F58C-DF28-4E0D-B9D0-4C4E3BD3B5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62361-2D3B-4999-9185-11292659B3D2}" type="datetimeFigureOut">
              <a:rPr lang="ru-RU"/>
              <a:pPr>
                <a:defRPr/>
              </a:pPr>
              <a:t>09.01.2016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16C7D-1379-4F3F-BC9D-3FF6B8F4A1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27F27-01F8-452D-8B9A-4F5D0739C850}" type="datetimeFigureOut">
              <a:rPr lang="ru-RU"/>
              <a:pPr>
                <a:defRPr/>
              </a:pPr>
              <a:t>09.01.2016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C6C6E-D92D-4D8B-9756-5C62B6B7EE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849F354-8961-4E5F-844B-030CD1F49D38}" type="datetimeFigureOut">
              <a:rPr lang="ru-RU"/>
              <a:pPr>
                <a:defRPr/>
              </a:pPr>
              <a:t>09.01.2016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8ED0B77-1E1B-4891-A598-29D5168695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hyperlink" Target="http://smiles.33b.ru/smile.94686.html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file:///A:\&#1089;&#1082;&#1088;&#1080;&#1087;&#1082;&#1072;.files\im6_2.jpg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4" descr="1252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320244">
            <a:off x="6715125" y="4000500"/>
            <a:ext cx="1911350" cy="254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Box 1"/>
          <p:cNvSpPr txBox="1">
            <a:spLocks noChangeArrowheads="1"/>
          </p:cNvSpPr>
          <p:nvPr/>
        </p:nvSpPr>
        <p:spPr bwMode="auto">
          <a:xfrm>
            <a:off x="357188" y="357188"/>
            <a:ext cx="8358187" cy="295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54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Тема урока</a:t>
            </a:r>
          </a:p>
          <a:p>
            <a:pPr algn="ctr"/>
            <a:r>
              <a:rPr lang="ru-RU" sz="40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00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400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Отношения и пропорции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Прямоугольник 1"/>
          <p:cNvSpPr>
            <a:spLocks noChangeArrowheads="1"/>
          </p:cNvSpPr>
          <p:nvPr/>
        </p:nvSpPr>
        <p:spPr bwMode="auto">
          <a:xfrm>
            <a:off x="142875" y="642938"/>
            <a:ext cx="8786813" cy="317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40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Цена товара сначала повысилась на 10%, а затем его новая цена понизилась на 10%. Изменилась ли цена товара по сравнению с изначальной</a:t>
            </a:r>
            <a:endParaRPr lang="ru-RU" sz="4000">
              <a:latin typeface="Calibri" pitchFamily="34" charset="0"/>
            </a:endParaRPr>
          </a:p>
        </p:txBody>
      </p:sp>
      <p:pic>
        <p:nvPicPr>
          <p:cNvPr id="15362" name="Picture 12" descr="word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50" y="3071813"/>
            <a:ext cx="865188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Box 2"/>
          <p:cNvSpPr txBox="1">
            <a:spLocks noChangeArrowheads="1"/>
          </p:cNvSpPr>
          <p:nvPr/>
        </p:nvSpPr>
        <p:spPr bwMode="auto">
          <a:xfrm>
            <a:off x="357188" y="500063"/>
            <a:ext cx="8501062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latin typeface="Times New Roman" pitchFamily="18" charset="0"/>
                <a:cs typeface="Times New Roman" pitchFamily="18" charset="0"/>
              </a:rPr>
              <a:t>Решение</a:t>
            </a:r>
          </a:p>
          <a:p>
            <a:pPr algn="just"/>
            <a:r>
              <a:rPr lang="ru-RU" sz="4000">
                <a:latin typeface="Times New Roman" pitchFamily="18" charset="0"/>
                <a:cs typeface="Times New Roman" pitchFamily="18" charset="0"/>
              </a:rPr>
              <a:t>Пусть цена товара 100 рублей, после повышения её на 10% она стала</a:t>
            </a:r>
          </a:p>
          <a:p>
            <a:pPr algn="just"/>
            <a:r>
              <a:rPr lang="ru-RU" sz="4000">
                <a:latin typeface="Times New Roman" pitchFamily="18" charset="0"/>
                <a:cs typeface="Times New Roman" pitchFamily="18" charset="0"/>
              </a:rPr>
              <a:t>                                 .</a:t>
            </a:r>
          </a:p>
          <a:p>
            <a:pPr algn="just"/>
            <a:r>
              <a:rPr lang="ru-RU" sz="4000">
                <a:latin typeface="Times New Roman" pitchFamily="18" charset="0"/>
                <a:cs typeface="Times New Roman" pitchFamily="18" charset="0"/>
              </a:rPr>
              <a:t>А после понижения на 10%</a:t>
            </a:r>
          </a:p>
          <a:p>
            <a:pPr algn="just"/>
            <a:r>
              <a:rPr lang="ru-RU" sz="4000">
                <a:latin typeface="Times New Roman" pitchFamily="18" charset="0"/>
                <a:cs typeface="Times New Roman" pitchFamily="18" charset="0"/>
              </a:rPr>
              <a:t>                              .</a:t>
            </a:r>
          </a:p>
        </p:txBody>
      </p:sp>
      <p:pic>
        <p:nvPicPr>
          <p:cNvPr id="16386" name="Picture 14" descr="baby0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75" y="4286250"/>
            <a:ext cx="1857375" cy="22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6389" name="Rectangle 7"/>
          <p:cNvSpPr>
            <a:spLocks noChangeArrowheads="1"/>
          </p:cNvSpPr>
          <p:nvPr/>
        </p:nvSpPr>
        <p:spPr bwMode="auto">
          <a:xfrm>
            <a:off x="0" y="1404938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6390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pic>
        <p:nvPicPr>
          <p:cNvPr id="16391" name="Picture 8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63" y="2357438"/>
            <a:ext cx="40005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Rectangle 10"/>
          <p:cNvSpPr>
            <a:spLocks noChangeArrowheads="1"/>
          </p:cNvSpPr>
          <p:nvPr/>
        </p:nvSpPr>
        <p:spPr bwMode="auto">
          <a:xfrm>
            <a:off x="0" y="1404938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6393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pic>
        <p:nvPicPr>
          <p:cNvPr id="16394" name="Picture 1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63" y="3571875"/>
            <a:ext cx="360997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5" name="Rectangle 13"/>
          <p:cNvSpPr>
            <a:spLocks noChangeArrowheads="1"/>
          </p:cNvSpPr>
          <p:nvPr/>
        </p:nvSpPr>
        <p:spPr bwMode="auto">
          <a:xfrm>
            <a:off x="0" y="1404938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0"/>
          <a:ext cx="9144000" cy="6814503"/>
        </p:xfrm>
        <a:graphic>
          <a:graphicData uri="http://schemas.openxmlformats.org/drawingml/2006/table">
            <a:tbl>
              <a:tblPr/>
              <a:tblGrid>
                <a:gridCol w="4857750"/>
                <a:gridCol w="1571625"/>
                <a:gridCol w="1357313"/>
                <a:gridCol w="1357312"/>
              </a:tblGrid>
              <a:tr h="6429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Задача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Прямо-пропорциональная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Обратно-пропорцио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нальная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 зависи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мости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0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1.За 2 кг картошки заплатили 10</a:t>
                      </a:r>
                      <a:r>
                        <a:rPr kumimoji="0" lang="en-US" sz="2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r>
                        <a:rPr kumimoji="0" lang="ru-RU" sz="2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рублей. Сколько стоят 8 кг картошки?</a:t>
                      </a:r>
                      <a:endParaRPr kumimoji="0" lang="ru-RU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2.Два трактора вспахали поле за 6 дней. За сколько дней вспашут это поле 4 трактора, если будут работать с той же производительностью?</a:t>
                      </a:r>
                      <a:endParaRPr kumimoji="0" lang="ru-RU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3.В 30 лет человек весит 76 кг. Сколько будет весить этот же человек в 45 лет?</a:t>
                      </a:r>
                      <a:endParaRPr kumimoji="0" lang="ru-RU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6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 Для перевозки груза потребовалось 24 машины грузоподъемностью 7,5 т. Сколько нужно машин грузоподъемностью 4,5 т, чтобы перевезти тот же груз?</a:t>
                      </a:r>
                      <a:endParaRPr kumimoji="0" lang="ru-RU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" name="Picture 5" descr="37r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50" y="4929188"/>
            <a:ext cx="1219200" cy="115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37r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24800" y="3714750"/>
            <a:ext cx="1219200" cy="115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 descr="37r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75" y="2357438"/>
            <a:ext cx="1219200" cy="115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37r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88" y="1000125"/>
            <a:ext cx="1219200" cy="115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3000372"/>
            <a:ext cx="8072493" cy="1857388"/>
          </a:xfrm>
          <a:prstGeom prst="rect">
            <a:avLst/>
          </a:prstGeom>
          <a:noFill/>
        </p:spPr>
        <p:txBody>
          <a:bodyPr spcFirstLastPara="1">
            <a:prstTxWarp prst="textArchUp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0" b="1" dirty="0">
                <a:ln w="11430"/>
                <a:solidFill>
                  <a:srgbClr val="FFC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Золотая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0" b="1" dirty="0">
                <a:ln w="11430"/>
                <a:solidFill>
                  <a:srgbClr val="FFC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пропорция</a:t>
            </a:r>
          </a:p>
        </p:txBody>
      </p:sp>
      <p:pic>
        <p:nvPicPr>
          <p:cNvPr id="19458" name="Picture 10" descr="0f94a4ef70a1d04cae12a6bf4e462ccf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25" y="4143375"/>
            <a:ext cx="51958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000125" y="4286250"/>
            <a:ext cx="4214813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AutoShape 34"/>
          <p:cNvSpPr>
            <a:spLocks/>
          </p:cNvSpPr>
          <p:nvPr/>
        </p:nvSpPr>
        <p:spPr bwMode="auto">
          <a:xfrm rot="-5400000">
            <a:off x="2908300" y="2378075"/>
            <a:ext cx="360363" cy="4176713"/>
          </a:xfrm>
          <a:prstGeom prst="leftBrace">
            <a:avLst>
              <a:gd name="adj1" fmla="val 96586"/>
              <a:gd name="adj2" fmla="val 50000"/>
            </a:avLst>
          </a:prstGeom>
          <a:noFill/>
          <a:ln w="38100">
            <a:solidFill>
              <a:srgbClr val="3333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9" name="AutoShape 35"/>
          <p:cNvSpPr>
            <a:spLocks/>
          </p:cNvSpPr>
          <p:nvPr/>
        </p:nvSpPr>
        <p:spPr bwMode="auto">
          <a:xfrm rot="-5400000">
            <a:off x="6547644" y="2953544"/>
            <a:ext cx="287338" cy="2952750"/>
          </a:xfrm>
          <a:prstGeom prst="leftBrace">
            <a:avLst>
              <a:gd name="adj1" fmla="val 85635"/>
              <a:gd name="adj2" fmla="val 50000"/>
            </a:avLst>
          </a:prstGeom>
          <a:noFill/>
          <a:ln w="38100">
            <a:solidFill>
              <a:srgbClr val="00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cxnSp>
        <p:nvCxnSpPr>
          <p:cNvPr id="13" name="Прямая соединительная линия 12"/>
          <p:cNvCxnSpPr>
            <a:endCxn id="9" idx="2"/>
          </p:cNvCxnSpPr>
          <p:nvPr/>
        </p:nvCxnSpPr>
        <p:spPr>
          <a:xfrm flipV="1">
            <a:off x="5214938" y="4286250"/>
            <a:ext cx="2952750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857250" y="3571875"/>
            <a:ext cx="517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>
                <a:latin typeface="Times New Roman" pitchFamily="18" charset="0"/>
                <a:cs typeface="Times New Roman" pitchFamily="18" charset="0"/>
              </a:rPr>
              <a:t>A</a:t>
            </a:r>
            <a:endParaRPr lang="ru-RU" sz="3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929188" y="3571875"/>
            <a:ext cx="4921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>
                <a:latin typeface="Times New Roman" pitchFamily="18" charset="0"/>
                <a:cs typeface="Times New Roman" pitchFamily="18" charset="0"/>
              </a:rPr>
              <a:t>B</a:t>
            </a:r>
            <a:endParaRPr lang="ru-RU" sz="3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7858125" y="3571875"/>
            <a:ext cx="4921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>
                <a:latin typeface="Times New Roman" pitchFamily="18" charset="0"/>
                <a:cs typeface="Times New Roman" pitchFamily="18" charset="0"/>
              </a:rPr>
              <a:t>C</a:t>
            </a:r>
            <a:endParaRPr lang="ru-RU" sz="3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8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0489" name="Rectangle 6"/>
          <p:cNvSpPr>
            <a:spLocks noChangeArrowheads="1"/>
          </p:cNvSpPr>
          <p:nvPr/>
        </p:nvSpPr>
        <p:spPr bwMode="auto">
          <a:xfrm>
            <a:off x="0" y="1281113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49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0491" name="Rectangle 9"/>
          <p:cNvSpPr>
            <a:spLocks noChangeArrowheads="1"/>
          </p:cNvSpPr>
          <p:nvPr/>
        </p:nvSpPr>
        <p:spPr bwMode="auto">
          <a:xfrm>
            <a:off x="0" y="1652588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492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pic>
        <p:nvPicPr>
          <p:cNvPr id="21514" name="Picture 1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14688" y="5072063"/>
            <a:ext cx="23050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4" name="Rectangle 12"/>
          <p:cNvSpPr>
            <a:spLocks noChangeArrowheads="1"/>
          </p:cNvSpPr>
          <p:nvPr/>
        </p:nvSpPr>
        <p:spPr bwMode="auto">
          <a:xfrm>
            <a:off x="0" y="1652588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1714500"/>
            <a:ext cx="3429000" cy="3170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1506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714500"/>
            <a:ext cx="4019550" cy="3214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4"/>
          <p:cNvSpPr>
            <a:spLocks noGrp="1" noChangeArrowheads="1"/>
          </p:cNvSpPr>
          <p:nvPr>
            <p:ph type="title"/>
          </p:nvPr>
        </p:nvSpPr>
        <p:spPr>
          <a:xfrm>
            <a:off x="539750" y="188913"/>
            <a:ext cx="7543800" cy="792162"/>
          </a:xfrm>
        </p:spPr>
        <p:txBody>
          <a:bodyPr/>
          <a:lstStyle/>
          <a:p>
            <a:r>
              <a:rPr lang="ru-RU" smtClean="0"/>
              <a:t>Золотое сечение в анатомии. </a:t>
            </a:r>
          </a:p>
        </p:txBody>
      </p:sp>
      <p:pic>
        <p:nvPicPr>
          <p:cNvPr id="22530" name="Picture 5" descr="Золотое сечение: лицо человека и кисть ру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276475"/>
            <a:ext cx="5241925" cy="257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6" descr="Золотые пропорции в фигуре челове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13" y="1500188"/>
            <a:ext cx="2030412" cy="430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Золотая пропорция в </a:t>
            </a:r>
            <a:r>
              <a:rPr lang="ru-RU" sz="36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шрифтах и бытовых предметах</a:t>
            </a:r>
          </a:p>
        </p:txBody>
      </p:sp>
      <p:pic>
        <p:nvPicPr>
          <p:cNvPr id="23554" name="Picture 5" descr="Золотой шрифт Дюрера. Древнегреческие сосуд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916113"/>
            <a:ext cx="8316913" cy="309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344988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3" descr="A:\скрипка.files\im6_2.jpg"/>
          <p:cNvPicPr>
            <a:picLocks noChangeAspect="1" noChangeArrowheads="1"/>
          </p:cNvPicPr>
          <p:nvPr/>
        </p:nvPicPr>
        <p:blipFill>
          <a:blip r:embed="rId3" r:link="rId4"/>
          <a:srcRect l="39801" t="3468"/>
          <a:stretch>
            <a:fillRect/>
          </a:stretch>
        </p:blipFill>
        <p:spPr bwMode="auto">
          <a:xfrm>
            <a:off x="4476750" y="0"/>
            <a:ext cx="466725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4859" y="285728"/>
            <a:ext cx="747429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Золотой прямоугольник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57500" y="1643063"/>
            <a:ext cx="3857625" cy="25003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603" name="TextBox 4"/>
          <p:cNvSpPr txBox="1">
            <a:spLocks noChangeArrowheads="1"/>
          </p:cNvSpPr>
          <p:nvPr/>
        </p:nvSpPr>
        <p:spPr bwMode="auto">
          <a:xfrm>
            <a:off x="2286000" y="2286000"/>
            <a:ext cx="5699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5400" b="1">
                <a:latin typeface="Times New Roman" pitchFamily="18" charset="0"/>
                <a:cs typeface="Times New Roman" pitchFamily="18" charset="0"/>
              </a:rPr>
              <a:t>b</a:t>
            </a:r>
            <a:endParaRPr lang="ru-RU" sz="5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4" name="TextBox 5"/>
          <p:cNvSpPr txBox="1">
            <a:spLocks noChangeArrowheads="1"/>
          </p:cNvSpPr>
          <p:nvPr/>
        </p:nvSpPr>
        <p:spPr bwMode="auto">
          <a:xfrm>
            <a:off x="4572000" y="3857625"/>
            <a:ext cx="5254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5400" b="1">
                <a:latin typeface="Times New Roman" pitchFamily="18" charset="0"/>
                <a:cs typeface="Times New Roman" pitchFamily="18" charset="0"/>
              </a:rPr>
              <a:t>a</a:t>
            </a:r>
            <a:endParaRPr lang="ru-RU" sz="5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5606" name="Rectangle 3"/>
          <p:cNvSpPr>
            <a:spLocks noChangeArrowheads="1"/>
          </p:cNvSpPr>
          <p:nvPr/>
        </p:nvSpPr>
        <p:spPr bwMode="auto">
          <a:xfrm>
            <a:off x="0" y="1652588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560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pic>
        <p:nvPicPr>
          <p:cNvPr id="25608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14750" y="5072063"/>
            <a:ext cx="1971675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9" name="Rectangle 6"/>
          <p:cNvSpPr>
            <a:spLocks noChangeArrowheads="1"/>
          </p:cNvSpPr>
          <p:nvPr/>
        </p:nvSpPr>
        <p:spPr bwMode="auto">
          <a:xfrm>
            <a:off x="0" y="1652588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ChangeArrowheads="1"/>
          </p:cNvSpPr>
          <p:nvPr/>
        </p:nvSpPr>
        <p:spPr bwMode="auto">
          <a:xfrm>
            <a:off x="428625" y="804863"/>
            <a:ext cx="8143875" cy="347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4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Продолжите фразу:</a:t>
            </a:r>
          </a:p>
          <a:p>
            <a:endParaRPr lang="ru-RU" sz="4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ru-RU" sz="4400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Сегодня на уроке…</a:t>
            </a:r>
            <a:endParaRPr lang="ru-RU" sz="4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ru-RU" sz="4400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Теперь я знаю…</a:t>
            </a:r>
            <a:endParaRPr lang="ru-RU" sz="4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ru-RU" sz="4400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Мне на уроке…</a:t>
            </a:r>
            <a:endParaRPr lang="ru-RU" sz="4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CRCTR0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54163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5" descr="CRCTR06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04000" y="4276725"/>
            <a:ext cx="254000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WordArt 6"/>
          <p:cNvSpPr>
            <a:spLocks noChangeArrowheads="1" noChangeShapeType="1" noTextEdit="1"/>
          </p:cNvSpPr>
          <p:nvPr/>
        </p:nvSpPr>
        <p:spPr bwMode="auto">
          <a:xfrm rot="-709330">
            <a:off x="692150" y="1619250"/>
            <a:ext cx="7961313" cy="41227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lang="ru-RU" sz="3600" b="1" i="1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E70303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Georgia"/>
              </a:rPr>
              <a:t>Спасибо  за  урок!</a:t>
            </a:r>
            <a:endParaRPr lang="en-US" sz="3600" b="1" i="1" kern="10">
              <a:ln w="9525">
                <a:solidFill>
                  <a:srgbClr val="FFFF00"/>
                </a:solidFill>
                <a:round/>
                <a:headEnd/>
                <a:tailEnd/>
              </a:ln>
              <a:solidFill>
                <a:srgbClr val="E70303"/>
              </a:soli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185</Words>
  <Application>Microsoft Office PowerPoint</Application>
  <PresentationFormat>Экран (4:3)</PresentationFormat>
  <Paragraphs>36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Золотое сечение в анатомии. </vt:lpstr>
      <vt:lpstr>Золотая пропорция в шрифтах и бытовых предметах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Наталья</cp:lastModifiedBy>
  <cp:revision>38</cp:revision>
  <dcterms:modified xsi:type="dcterms:W3CDTF">2016-01-09T17:12:59Z</dcterms:modified>
</cp:coreProperties>
</file>