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82" r:id="rId4"/>
    <p:sldId id="296" r:id="rId5"/>
    <p:sldId id="286" r:id="rId6"/>
    <p:sldId id="298" r:id="rId7"/>
    <p:sldId id="280" r:id="rId8"/>
    <p:sldId id="261" r:id="rId9"/>
    <p:sldId id="293" r:id="rId10"/>
    <p:sldId id="292" r:id="rId11"/>
    <p:sldId id="295" r:id="rId12"/>
    <p:sldId id="29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33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8914" autoAdjust="0"/>
  </p:normalViewPr>
  <p:slideViewPr>
    <p:cSldViewPr>
      <p:cViewPr>
        <p:scale>
          <a:sx n="80" d="100"/>
          <a:sy n="80" d="100"/>
        </p:scale>
        <p:origin x="-864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8CF9-F6D8-4246-9450-D33FA9259648}" type="datetimeFigureOut">
              <a:rPr lang="ru-RU" smtClean="0"/>
              <a:t>30.01.2016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3EB47-DA8F-4810-9E1B-37DF463195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9618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8CF9-F6D8-4246-9450-D33FA9259648}" type="datetimeFigureOut">
              <a:rPr lang="ru-RU" smtClean="0"/>
              <a:t>30.01.2016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3EB47-DA8F-4810-9E1B-37DF463195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4948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8CF9-F6D8-4246-9450-D33FA9259648}" type="datetimeFigureOut">
              <a:rPr lang="ru-RU" smtClean="0"/>
              <a:t>30.01.2016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3EB47-DA8F-4810-9E1B-37DF463195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447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8CF9-F6D8-4246-9450-D33FA9259648}" type="datetimeFigureOut">
              <a:rPr lang="ru-RU" smtClean="0"/>
              <a:t>30.01.2016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3EB47-DA8F-4810-9E1B-37DF463195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4589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8CF9-F6D8-4246-9450-D33FA9259648}" type="datetimeFigureOut">
              <a:rPr lang="ru-RU" smtClean="0"/>
              <a:t>30.01.2016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3EB47-DA8F-4810-9E1B-37DF463195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5352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8CF9-F6D8-4246-9450-D33FA9259648}" type="datetimeFigureOut">
              <a:rPr lang="ru-RU" smtClean="0"/>
              <a:t>30.01.2016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3EB47-DA8F-4810-9E1B-37DF463195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2410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8CF9-F6D8-4246-9450-D33FA9259648}" type="datetimeFigureOut">
              <a:rPr lang="ru-RU" smtClean="0"/>
              <a:t>30.01.2016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3EB47-DA8F-4810-9E1B-37DF463195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0721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8CF9-F6D8-4246-9450-D33FA9259648}" type="datetimeFigureOut">
              <a:rPr lang="ru-RU" smtClean="0"/>
              <a:t>30.01.2016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3EB47-DA8F-4810-9E1B-37DF463195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9994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8CF9-F6D8-4246-9450-D33FA9259648}" type="datetimeFigureOut">
              <a:rPr lang="ru-RU" smtClean="0"/>
              <a:t>30.01.2016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3EB47-DA8F-4810-9E1B-37DF463195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0958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8CF9-F6D8-4246-9450-D33FA9259648}" type="datetimeFigureOut">
              <a:rPr lang="ru-RU" smtClean="0"/>
              <a:t>30.01.2016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3EB47-DA8F-4810-9E1B-37DF463195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6904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8CF9-F6D8-4246-9450-D33FA9259648}" type="datetimeFigureOut">
              <a:rPr lang="ru-RU" smtClean="0"/>
              <a:t>30.01.2016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3EB47-DA8F-4810-9E1B-37DF463195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9024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D8CF9-F6D8-4246-9450-D33FA9259648}" type="datetimeFigureOut">
              <a:rPr lang="ru-RU" smtClean="0"/>
              <a:t>30.01.2016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E3EB47-DA8F-4810-9E1B-37DF463195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7906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wmf"/><Relationship Id="rId4" Type="http://schemas.openxmlformats.org/officeDocument/2006/relationships/image" Target="../media/image23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9980">
              <a:schemeClr val="tx2">
                <a:lumMod val="20000"/>
                <a:lumOff val="80000"/>
              </a:schemeClr>
            </a:gs>
            <a:gs pos="31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ЛК\Pictures\0_STATIC65968_67d5bd0b_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040" y="-243408"/>
            <a:ext cx="3765230" cy="321550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108520" y="1700808"/>
            <a:ext cx="9061637" cy="4154984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  <a:alpha val="34000"/>
                </a:schemeClr>
              </a:gs>
              <a:gs pos="35000">
                <a:schemeClr val="accent1">
                  <a:tint val="37000"/>
                  <a:satMod val="300000"/>
                  <a:alpha val="80000"/>
                </a:schemeClr>
              </a:gs>
              <a:gs pos="100000">
                <a:schemeClr val="accent1">
                  <a:tint val="15000"/>
                  <a:satMod val="350000"/>
                  <a:alpha val="75000"/>
                </a:schemeClr>
              </a:gs>
            </a:gsLst>
          </a:gradFill>
          <a:ln>
            <a:noFill/>
          </a:ln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6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Умножение одночленов. Возведение одночлена в степень</a:t>
            </a:r>
          </a:p>
        </p:txBody>
      </p:sp>
      <p:sp>
        <p:nvSpPr>
          <p:cNvPr id="5" name="Выноска-облако 4"/>
          <p:cNvSpPr/>
          <p:nvPr/>
        </p:nvSpPr>
        <p:spPr>
          <a:xfrm>
            <a:off x="2087592" y="3934291"/>
            <a:ext cx="792088" cy="288032"/>
          </a:xfrm>
          <a:prstGeom prst="cloudCallo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Выноска-облако 11"/>
          <p:cNvSpPr/>
          <p:nvPr/>
        </p:nvSpPr>
        <p:spPr>
          <a:xfrm>
            <a:off x="2879680" y="1800145"/>
            <a:ext cx="1260140" cy="429881"/>
          </a:xfrm>
          <a:prstGeom prst="cloudCallo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Выноска-облако 12"/>
          <p:cNvSpPr/>
          <p:nvPr/>
        </p:nvSpPr>
        <p:spPr>
          <a:xfrm>
            <a:off x="4868275" y="2924944"/>
            <a:ext cx="1542400" cy="288032"/>
          </a:xfrm>
          <a:prstGeom prst="cloudCallo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4733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707904" y="-171400"/>
            <a:ext cx="170828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Устно:</a:t>
            </a:r>
            <a:endParaRPr lang="ru-RU" sz="4000" b="1" cap="none" spc="0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-36512" y="100945"/>
            <a:ext cx="662473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Разгадайте кроссворд.</a:t>
            </a:r>
          </a:p>
          <a:p>
            <a:r>
              <a:rPr lang="ru-RU" sz="2400" i="1" dirty="0"/>
              <a:t>По вертикали:</a:t>
            </a:r>
            <a:endParaRPr lang="ru-RU" sz="2400" dirty="0"/>
          </a:p>
          <a:p>
            <a:r>
              <a:rPr lang="ru-RU" sz="2400" dirty="0"/>
              <a:t>2. Числовой множитель в одночлене стандартного вида.</a:t>
            </a:r>
          </a:p>
          <a:p>
            <a:r>
              <a:rPr lang="ru-RU" sz="2400" dirty="0"/>
              <a:t>3. Чему равен коэффициент одночлена </a:t>
            </a:r>
            <a:r>
              <a:rPr lang="ru-RU" sz="2400" i="1" dirty="0"/>
              <a:t>a</a:t>
            </a:r>
            <a:r>
              <a:rPr lang="ru-RU" sz="2400" baseline="30000" dirty="0"/>
              <a:t>5</a:t>
            </a:r>
            <a:r>
              <a:rPr lang="ru-RU" sz="2400" i="1" dirty="0"/>
              <a:t>bc</a:t>
            </a:r>
            <a:r>
              <a:rPr lang="ru-RU" sz="2400" baseline="30000" dirty="0"/>
              <a:t>5</a:t>
            </a:r>
            <a:r>
              <a:rPr lang="ru-RU" sz="2400" dirty="0"/>
              <a:t>?</a:t>
            </a:r>
          </a:p>
          <a:p>
            <a:r>
              <a:rPr lang="ru-RU" sz="2400" dirty="0"/>
              <a:t>4. Чему равна степень одночлена 85?</a:t>
            </a:r>
          </a:p>
          <a:p>
            <a:r>
              <a:rPr lang="ru-RU" sz="2400" dirty="0"/>
              <a:t>5. Чему  равна  степень  одночлена 10</a:t>
            </a:r>
            <a:r>
              <a:rPr lang="ru-RU" sz="2400" baseline="30000" dirty="0"/>
              <a:t>2</a:t>
            </a:r>
            <a:r>
              <a:rPr lang="ru-RU" sz="2400" i="1" dirty="0"/>
              <a:t>xy</a:t>
            </a:r>
            <a:r>
              <a:rPr lang="ru-RU" sz="2400" baseline="30000" dirty="0"/>
              <a:t>5</a:t>
            </a:r>
            <a:r>
              <a:rPr lang="ru-RU" sz="2400" i="1" dirty="0"/>
              <a:t>z</a:t>
            </a:r>
            <a:r>
              <a:rPr lang="ru-RU" sz="2400" baseline="30000" dirty="0"/>
              <a:t>2</a:t>
            </a:r>
            <a:r>
              <a:rPr lang="ru-RU" sz="2400" dirty="0"/>
              <a:t>?</a:t>
            </a:r>
          </a:p>
          <a:p>
            <a:r>
              <a:rPr lang="ru-RU" sz="2400" dirty="0"/>
              <a:t>6. Чему равно (–2)</a:t>
            </a:r>
            <a:r>
              <a:rPr lang="ru-RU" sz="2400" baseline="30000" dirty="0"/>
              <a:t>2</a:t>
            </a:r>
            <a:r>
              <a:rPr lang="ru-RU" sz="2400" dirty="0"/>
              <a:t>?</a:t>
            </a:r>
          </a:p>
          <a:p>
            <a:r>
              <a:rPr lang="ru-RU" sz="2400" dirty="0"/>
              <a:t>7. Какое число получается при возведении отрицательного числа в нечётную степень?</a:t>
            </a:r>
          </a:p>
          <a:p>
            <a:r>
              <a:rPr lang="ru-RU" sz="2400" dirty="0"/>
              <a:t>8. Сумма показателей всех переменных одночлена.</a:t>
            </a:r>
          </a:p>
          <a:p>
            <a:r>
              <a:rPr lang="ru-RU" sz="2400" dirty="0"/>
              <a:t>9. Вид одночлена, в котором на первом месте числовой множитель, а за ним степени различных переменных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6" name="Рисунок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0"/>
            <a:ext cx="2987824" cy="515719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0" y="5589240"/>
            <a:ext cx="91805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/>
              <a:t>По горизонтали:</a:t>
            </a:r>
            <a:endParaRPr lang="ru-RU" sz="2400" dirty="0"/>
          </a:p>
          <a:p>
            <a:r>
              <a:rPr lang="ru-RU" sz="2400" dirty="0"/>
              <a:t>1. Выражение, которое содержит только числа, натуральные степени переменных и их произведения.</a:t>
            </a:r>
          </a:p>
        </p:txBody>
      </p:sp>
    </p:spTree>
    <p:extLst>
      <p:ext uri="{BB962C8B-B14F-4D97-AF65-F5344CB8AC3E}">
        <p14:creationId xmlns:p14="http://schemas.microsoft.com/office/powerpoint/2010/main" val="570244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7524" y="-118556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Изучение нового материала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548680"/>
            <a:ext cx="91440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dirty="0" smtClean="0"/>
          </a:p>
          <a:p>
            <a:r>
              <a:rPr lang="ru-RU" sz="3200" dirty="0" smtClean="0"/>
              <a:t>1</a:t>
            </a:r>
            <a:r>
              <a:rPr lang="ru-RU" sz="3200" dirty="0"/>
              <a:t>. </a:t>
            </a:r>
            <a:r>
              <a:rPr lang="ru-RU" sz="3200" dirty="0" smtClean="0"/>
              <a:t>Выполните устно умножение одночленов.</a:t>
            </a:r>
          </a:p>
          <a:p>
            <a:r>
              <a:rPr lang="ru-RU" sz="3200" dirty="0" smtClean="0"/>
              <a:t>а</a:t>
            </a:r>
            <a:r>
              <a:rPr lang="ru-RU" sz="3200" dirty="0"/>
              <a:t>) </a:t>
            </a:r>
            <a:r>
              <a:rPr lang="ru-RU" sz="3200" i="1" dirty="0"/>
              <a:t>a</a:t>
            </a:r>
            <a:r>
              <a:rPr lang="ru-RU" sz="3200" baseline="30000" dirty="0"/>
              <a:t>3</a:t>
            </a:r>
            <a:r>
              <a:rPr lang="ru-RU" sz="3200" dirty="0"/>
              <a:t> ∙ </a:t>
            </a:r>
            <a:r>
              <a:rPr lang="ru-RU" sz="3200" i="1" dirty="0" smtClean="0"/>
              <a:t>a</a:t>
            </a:r>
            <a:r>
              <a:rPr lang="ru-RU" sz="3200" baseline="30000" dirty="0" smtClean="0"/>
              <a:t>4</a:t>
            </a:r>
            <a:r>
              <a:rPr lang="ru-RU" sz="3200" dirty="0" smtClean="0"/>
              <a:t>;       б</a:t>
            </a:r>
            <a:r>
              <a:rPr lang="ru-RU" sz="3200" dirty="0"/>
              <a:t>) </a:t>
            </a:r>
            <a:r>
              <a:rPr lang="ru-RU" sz="3200" i="1" dirty="0"/>
              <a:t>a</a:t>
            </a:r>
            <a:r>
              <a:rPr lang="ru-RU" sz="3200" dirty="0"/>
              <a:t> </a:t>
            </a:r>
            <a:r>
              <a:rPr lang="ru-RU" sz="3200" dirty="0" smtClean="0"/>
              <a:t>∙   </a:t>
            </a:r>
            <a:r>
              <a:rPr lang="ru-RU" sz="3200" i="1" dirty="0" smtClean="0"/>
              <a:t>a</a:t>
            </a:r>
            <a:r>
              <a:rPr lang="ru-RU" sz="3200" baseline="30000" dirty="0" smtClean="0"/>
              <a:t>2</a:t>
            </a:r>
            <a:r>
              <a:rPr lang="ru-RU" sz="3200" dirty="0" smtClean="0"/>
              <a:t>;        в</a:t>
            </a:r>
            <a:r>
              <a:rPr lang="ru-RU" sz="3200" dirty="0"/>
              <a:t>) –</a:t>
            </a:r>
            <a:r>
              <a:rPr lang="ru-RU" sz="3200" i="1" dirty="0" smtClean="0"/>
              <a:t>a</a:t>
            </a:r>
            <a:r>
              <a:rPr lang="ru-RU" sz="3200" dirty="0"/>
              <a:t> </a:t>
            </a:r>
            <a:r>
              <a:rPr lang="ru-RU" sz="3200" dirty="0" smtClean="0"/>
              <a:t>∙ </a:t>
            </a:r>
            <a:r>
              <a:rPr lang="ru-RU" sz="3200" i="1" dirty="0" smtClean="0"/>
              <a:t>a</a:t>
            </a:r>
            <a:r>
              <a:rPr lang="ru-RU" sz="3200" baseline="30000" dirty="0" smtClean="0"/>
              <a:t>2</a:t>
            </a:r>
            <a:r>
              <a:rPr lang="ru-RU" sz="3200" dirty="0" smtClean="0"/>
              <a:t> </a:t>
            </a:r>
            <a:r>
              <a:rPr lang="ru-RU" sz="3200" dirty="0"/>
              <a:t>∙ </a:t>
            </a:r>
            <a:r>
              <a:rPr lang="ru-RU" sz="3200" i="1" dirty="0" smtClean="0"/>
              <a:t>a</a:t>
            </a:r>
            <a:r>
              <a:rPr lang="ru-RU" sz="3200" baseline="30000" dirty="0" smtClean="0"/>
              <a:t>4</a:t>
            </a:r>
            <a:r>
              <a:rPr lang="ru-RU" sz="3200" dirty="0"/>
              <a:t>;</a:t>
            </a:r>
          </a:p>
          <a:p>
            <a:endParaRPr lang="ru-RU" sz="3200" dirty="0" smtClean="0"/>
          </a:p>
          <a:p>
            <a:r>
              <a:rPr lang="ru-RU" sz="3200" dirty="0" smtClean="0"/>
              <a:t>г</a:t>
            </a:r>
            <a:r>
              <a:rPr lang="en-US" sz="3200" dirty="0"/>
              <a:t>) </a:t>
            </a:r>
            <a:r>
              <a:rPr lang="en-US" sz="3200" i="1" dirty="0"/>
              <a:t>a</a:t>
            </a:r>
            <a:r>
              <a:rPr lang="en-US" sz="3200" dirty="0"/>
              <a:t> </a:t>
            </a:r>
            <a:r>
              <a:rPr lang="en-US" sz="3200" dirty="0" smtClean="0"/>
              <a:t>∙</a:t>
            </a:r>
            <a:r>
              <a:rPr lang="ru-RU" sz="3200" dirty="0" smtClean="0"/>
              <a:t> </a:t>
            </a:r>
            <a:r>
              <a:rPr lang="en-US" sz="3200" dirty="0" smtClean="0"/>
              <a:t>(–</a:t>
            </a:r>
            <a:r>
              <a:rPr lang="en-US" sz="3200" i="1" dirty="0"/>
              <a:t>x</a:t>
            </a:r>
            <a:r>
              <a:rPr lang="en-US" sz="3200" dirty="0" smtClean="0"/>
              <a:t>);</a:t>
            </a:r>
            <a:r>
              <a:rPr lang="ru-RU" sz="3200" dirty="0" smtClean="0"/>
              <a:t>     д</a:t>
            </a:r>
            <a:r>
              <a:rPr lang="en-US" sz="3200" dirty="0"/>
              <a:t>) (–</a:t>
            </a:r>
            <a:r>
              <a:rPr lang="en-US" sz="3200" i="1" dirty="0"/>
              <a:t>x</a:t>
            </a:r>
            <a:r>
              <a:rPr lang="en-US" sz="3200" dirty="0"/>
              <a:t>) ∙ </a:t>
            </a:r>
            <a:r>
              <a:rPr lang="en-US" sz="3200" dirty="0" smtClean="0"/>
              <a:t>(–</a:t>
            </a:r>
            <a:r>
              <a:rPr lang="en-US" sz="3200" i="1" dirty="0"/>
              <a:t>y</a:t>
            </a:r>
            <a:r>
              <a:rPr lang="en-US" sz="3200" dirty="0" smtClean="0"/>
              <a:t>);</a:t>
            </a:r>
            <a:r>
              <a:rPr lang="ru-RU" sz="3200" dirty="0" smtClean="0"/>
              <a:t>   е</a:t>
            </a:r>
            <a:r>
              <a:rPr lang="en-US" sz="3200" dirty="0"/>
              <a:t>) (–</a:t>
            </a:r>
            <a:r>
              <a:rPr lang="en-US" sz="3200" i="1" dirty="0"/>
              <a:t>x</a:t>
            </a:r>
            <a:r>
              <a:rPr lang="en-US" sz="3200" dirty="0" smtClean="0"/>
              <a:t>)</a:t>
            </a:r>
            <a:r>
              <a:rPr lang="ru-RU" sz="3200" dirty="0" smtClean="0"/>
              <a:t> </a:t>
            </a:r>
            <a:r>
              <a:rPr lang="en-US" sz="3200" dirty="0" smtClean="0"/>
              <a:t>∙  </a:t>
            </a:r>
            <a:r>
              <a:rPr lang="ru-RU" sz="3200" dirty="0" smtClean="0"/>
              <a:t>       </a:t>
            </a:r>
            <a:r>
              <a:rPr lang="en-US" sz="3200" dirty="0" smtClean="0"/>
              <a:t>;</a:t>
            </a:r>
            <a:endParaRPr lang="ru-RU" sz="3200" dirty="0"/>
          </a:p>
          <a:p>
            <a:endParaRPr lang="ru-RU" sz="3200" dirty="0" smtClean="0"/>
          </a:p>
          <a:p>
            <a:r>
              <a:rPr lang="ru-RU" sz="3200" dirty="0" smtClean="0"/>
              <a:t>ж</a:t>
            </a:r>
            <a:r>
              <a:rPr lang="en-US" sz="3200" dirty="0"/>
              <a:t>) </a:t>
            </a:r>
            <a:r>
              <a:rPr lang="en-US" sz="2800" dirty="0"/>
              <a:t>(–2</a:t>
            </a:r>
            <a:r>
              <a:rPr lang="en-US" sz="2800" i="1" dirty="0"/>
              <a:t>a</a:t>
            </a:r>
            <a:r>
              <a:rPr lang="en-US" sz="2800" dirty="0"/>
              <a:t>) </a:t>
            </a:r>
            <a:r>
              <a:rPr lang="en-US" sz="2800" dirty="0" smtClean="0"/>
              <a:t>∙</a:t>
            </a:r>
            <a:r>
              <a:rPr lang="ru-RU" sz="2800" dirty="0" smtClean="0"/>
              <a:t> </a:t>
            </a:r>
            <a:r>
              <a:rPr lang="en-US" sz="2800" i="1" dirty="0" smtClean="0"/>
              <a:t>a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;</a:t>
            </a:r>
            <a:r>
              <a:rPr lang="ru-RU" sz="2800" dirty="0" smtClean="0"/>
              <a:t>   </a:t>
            </a:r>
            <a:r>
              <a:rPr lang="ru-RU" sz="3200" dirty="0" smtClean="0"/>
              <a:t>з</a:t>
            </a:r>
            <a:r>
              <a:rPr lang="en-US" sz="3200" dirty="0" smtClean="0"/>
              <a:t>) </a:t>
            </a:r>
            <a:r>
              <a:rPr lang="en-US" sz="3200" i="1" dirty="0"/>
              <a:t>b</a:t>
            </a:r>
            <a:r>
              <a:rPr lang="en-US" sz="3200" baseline="30000" dirty="0"/>
              <a:t>2</a:t>
            </a:r>
            <a:r>
              <a:rPr lang="en-US" sz="3200" dirty="0"/>
              <a:t> ∙  (–3</a:t>
            </a:r>
            <a:r>
              <a:rPr lang="en-US" sz="3200" i="1" dirty="0"/>
              <a:t>b</a:t>
            </a:r>
            <a:r>
              <a:rPr lang="en-US" sz="3200" baseline="30000" dirty="0"/>
              <a:t>3</a:t>
            </a:r>
            <a:r>
              <a:rPr lang="en-US" sz="3200" dirty="0"/>
              <a:t>);	</a:t>
            </a:r>
            <a:r>
              <a:rPr lang="ru-RU" sz="3200" dirty="0" smtClean="0"/>
              <a:t> и</a:t>
            </a:r>
            <a:r>
              <a:rPr lang="en-US" sz="3200" dirty="0"/>
              <a:t>) </a:t>
            </a:r>
            <a:r>
              <a:rPr lang="ru-RU" sz="3200" dirty="0" smtClean="0"/>
              <a:t>      </a:t>
            </a:r>
            <a:r>
              <a:rPr lang="en-US" sz="3200" dirty="0" smtClean="0"/>
              <a:t> </a:t>
            </a:r>
            <a:r>
              <a:rPr lang="ru-RU" sz="3200" dirty="0" smtClean="0"/>
              <a:t>  </a:t>
            </a:r>
            <a:r>
              <a:rPr lang="en-US" sz="3200" dirty="0" smtClean="0"/>
              <a:t>∙  </a:t>
            </a:r>
            <a:r>
              <a:rPr lang="en-US" sz="3200" dirty="0"/>
              <a:t>6</a:t>
            </a:r>
            <a:r>
              <a:rPr lang="en-US" sz="3200" i="1" dirty="0"/>
              <a:t>y</a:t>
            </a:r>
            <a:r>
              <a:rPr lang="en-US" sz="3200" dirty="0"/>
              <a:t>;</a:t>
            </a:r>
            <a:endParaRPr lang="ru-RU" sz="3200" dirty="0"/>
          </a:p>
          <a:p>
            <a:endParaRPr lang="ru-RU" sz="3200" dirty="0" smtClean="0"/>
          </a:p>
          <a:p>
            <a:r>
              <a:rPr lang="ru-RU" sz="3200" dirty="0" smtClean="0"/>
              <a:t>к</a:t>
            </a:r>
            <a:r>
              <a:rPr lang="ru-RU" sz="3200" dirty="0"/>
              <a:t>) (0,2</a:t>
            </a:r>
            <a:r>
              <a:rPr lang="ru-RU" sz="3200" i="1" dirty="0"/>
              <a:t>a</a:t>
            </a:r>
            <a:r>
              <a:rPr lang="ru-RU" sz="3200" dirty="0"/>
              <a:t>) ∙  (–5</a:t>
            </a:r>
            <a:r>
              <a:rPr lang="ru-RU" sz="3200" i="1" dirty="0"/>
              <a:t>b</a:t>
            </a:r>
            <a:r>
              <a:rPr lang="ru-RU" sz="3200" dirty="0"/>
              <a:t>);	л) </a:t>
            </a:r>
            <a:r>
              <a:rPr lang="ru-RU" sz="3200" dirty="0" smtClean="0"/>
              <a:t>	    ∙  </a:t>
            </a:r>
            <a:r>
              <a:rPr lang="ru-RU" sz="3200" dirty="0"/>
              <a:t>(–4</a:t>
            </a:r>
            <a:r>
              <a:rPr lang="ru-RU" sz="3200" i="1" dirty="0"/>
              <a:t>ab</a:t>
            </a:r>
            <a:r>
              <a:rPr lang="ru-RU" sz="3200" dirty="0" smtClean="0"/>
              <a:t>);</a:t>
            </a:r>
          </a:p>
          <a:p>
            <a:endParaRPr lang="ru-RU" sz="3200" dirty="0" smtClean="0"/>
          </a:p>
          <a:p>
            <a:r>
              <a:rPr lang="ru-RU" sz="3200" dirty="0" smtClean="0"/>
              <a:t>м</a:t>
            </a:r>
            <a:r>
              <a:rPr lang="ru-RU" sz="3200" dirty="0"/>
              <a:t>) (–8</a:t>
            </a:r>
            <a:r>
              <a:rPr lang="ru-RU" sz="3200" i="1" dirty="0"/>
              <a:t>m</a:t>
            </a:r>
            <a:r>
              <a:rPr lang="ru-RU" sz="3200" baseline="30000" dirty="0"/>
              <a:t>3</a:t>
            </a:r>
            <a:r>
              <a:rPr lang="ru-RU" sz="3200" dirty="0"/>
              <a:t>) ∙  (–0,5</a:t>
            </a:r>
            <a:r>
              <a:rPr lang="ru-RU" sz="3200" i="1" dirty="0"/>
              <a:t>n</a:t>
            </a:r>
            <a:r>
              <a:rPr lang="ru-RU" sz="3200" dirty="0"/>
              <a:t>).</a:t>
            </a:r>
          </a:p>
        </p:txBody>
      </p:sp>
      <p:pic>
        <p:nvPicPr>
          <p:cNvPr id="13" name="Рисунок 1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3940" y="1540723"/>
            <a:ext cx="297940" cy="6641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9837" y="2514863"/>
            <a:ext cx="876419" cy="698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1205" y="3407033"/>
            <a:ext cx="1121333" cy="8860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Рисунок 1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1401" y="4293096"/>
            <a:ext cx="1056663" cy="8640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009476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2. Теперь рассмотрим произведение двух или нескольких одинаковых одночленов, то есть степень одночлена. Например, (5</a:t>
            </a:r>
            <a:r>
              <a:rPr lang="ru-RU" sz="3200" i="1" dirty="0"/>
              <a:t>a</a:t>
            </a:r>
            <a:r>
              <a:rPr lang="ru-RU" sz="3200" baseline="30000" dirty="0"/>
              <a:t>3</a:t>
            </a:r>
            <a:r>
              <a:rPr lang="ru-RU" sz="3200" i="1" dirty="0"/>
              <a:t>b</a:t>
            </a:r>
            <a:r>
              <a:rPr lang="ru-RU" sz="3200" baseline="30000" dirty="0"/>
              <a:t>2</a:t>
            </a:r>
            <a:r>
              <a:rPr lang="ru-RU" sz="3200" i="1" dirty="0"/>
              <a:t>c</a:t>
            </a:r>
            <a:r>
              <a:rPr lang="ru-RU" sz="3200" dirty="0"/>
              <a:t>)</a:t>
            </a:r>
            <a:r>
              <a:rPr lang="ru-RU" sz="3200" baseline="30000" dirty="0"/>
              <a:t>2</a:t>
            </a:r>
            <a:r>
              <a:rPr lang="ru-RU" sz="3200" dirty="0"/>
              <a:t>. Так как этот одночлен является произведением чисел </a:t>
            </a:r>
            <a:endParaRPr lang="ru-RU" sz="3200" dirty="0" smtClean="0"/>
          </a:p>
          <a:p>
            <a:r>
              <a:rPr lang="ru-RU" sz="3200" dirty="0" smtClean="0"/>
              <a:t>5</a:t>
            </a:r>
            <a:r>
              <a:rPr lang="ru-RU" sz="3200" dirty="0"/>
              <a:t>, </a:t>
            </a:r>
            <a:r>
              <a:rPr lang="ru-RU" sz="3200" i="1" dirty="0"/>
              <a:t>a</a:t>
            </a:r>
            <a:r>
              <a:rPr lang="ru-RU" sz="3200" baseline="30000" dirty="0"/>
              <a:t>3</a:t>
            </a:r>
            <a:r>
              <a:rPr lang="ru-RU" sz="3200" dirty="0"/>
              <a:t>, </a:t>
            </a:r>
            <a:r>
              <a:rPr lang="ru-RU" sz="3200" i="1" dirty="0"/>
              <a:t>b</a:t>
            </a:r>
            <a:r>
              <a:rPr lang="ru-RU" sz="3200" baseline="30000" dirty="0"/>
              <a:t>2</a:t>
            </a:r>
            <a:r>
              <a:rPr lang="ru-RU" sz="3200" dirty="0"/>
              <a:t>, </a:t>
            </a:r>
            <a:r>
              <a:rPr lang="ru-RU" sz="3200" i="1" dirty="0"/>
              <a:t>c</a:t>
            </a:r>
            <a:r>
              <a:rPr lang="ru-RU" sz="3200" dirty="0"/>
              <a:t>, то по свойству возведения в степень произведения имеем:</a:t>
            </a:r>
          </a:p>
          <a:p>
            <a:endParaRPr lang="ru-RU" sz="3200" dirty="0" smtClean="0"/>
          </a:p>
          <a:p>
            <a:r>
              <a:rPr lang="ru-RU" sz="3200" dirty="0" smtClean="0"/>
              <a:t>(</a:t>
            </a:r>
            <a:r>
              <a:rPr lang="ru-RU" sz="3200" dirty="0"/>
              <a:t>5</a:t>
            </a:r>
            <a:r>
              <a:rPr lang="ru-RU" sz="3200" i="1" dirty="0"/>
              <a:t>a</a:t>
            </a:r>
            <a:r>
              <a:rPr lang="ru-RU" sz="3200" baseline="30000" dirty="0"/>
              <a:t>3</a:t>
            </a:r>
            <a:r>
              <a:rPr lang="ru-RU" sz="3200" i="1" dirty="0"/>
              <a:t>b</a:t>
            </a:r>
            <a:r>
              <a:rPr lang="ru-RU" sz="3200" baseline="30000" dirty="0"/>
              <a:t>2</a:t>
            </a:r>
            <a:r>
              <a:rPr lang="ru-RU" sz="3200" i="1" dirty="0"/>
              <a:t>c</a:t>
            </a:r>
            <a:r>
              <a:rPr lang="ru-RU" sz="3200" dirty="0"/>
              <a:t>)</a:t>
            </a:r>
            <a:r>
              <a:rPr lang="ru-RU" sz="3200" baseline="30000" dirty="0"/>
              <a:t>2</a:t>
            </a:r>
            <a:r>
              <a:rPr lang="ru-RU" sz="3200" dirty="0"/>
              <a:t> = 5</a:t>
            </a:r>
            <a:r>
              <a:rPr lang="ru-RU" sz="3200" baseline="30000" dirty="0"/>
              <a:t>2</a:t>
            </a:r>
            <a:r>
              <a:rPr lang="ru-RU" sz="3200" dirty="0"/>
              <a:t>(</a:t>
            </a:r>
            <a:r>
              <a:rPr lang="ru-RU" sz="3200" i="1" dirty="0"/>
              <a:t>a</a:t>
            </a:r>
            <a:r>
              <a:rPr lang="ru-RU" sz="3200" baseline="30000" dirty="0"/>
              <a:t>3</a:t>
            </a:r>
            <a:r>
              <a:rPr lang="ru-RU" sz="3200" dirty="0"/>
              <a:t>)</a:t>
            </a:r>
            <a:r>
              <a:rPr lang="ru-RU" sz="3200" baseline="30000" dirty="0"/>
              <a:t>2</a:t>
            </a:r>
            <a:r>
              <a:rPr lang="ru-RU" sz="3200" dirty="0"/>
              <a:t>(</a:t>
            </a:r>
            <a:r>
              <a:rPr lang="ru-RU" sz="3200" i="1" dirty="0"/>
              <a:t>b</a:t>
            </a:r>
            <a:r>
              <a:rPr lang="ru-RU" sz="3200" baseline="30000" dirty="0"/>
              <a:t>2</a:t>
            </a:r>
            <a:r>
              <a:rPr lang="ru-RU" sz="3200" dirty="0"/>
              <a:t>)</a:t>
            </a:r>
            <a:r>
              <a:rPr lang="ru-RU" sz="3200" baseline="30000" dirty="0"/>
              <a:t>2</a:t>
            </a:r>
            <a:r>
              <a:rPr lang="ru-RU" sz="3200" i="1" dirty="0"/>
              <a:t>c</a:t>
            </a:r>
            <a:r>
              <a:rPr lang="ru-RU" sz="3200" baseline="30000" dirty="0"/>
              <a:t>2</a:t>
            </a:r>
            <a:r>
              <a:rPr lang="ru-RU" sz="3200" dirty="0"/>
              <a:t> = 25</a:t>
            </a:r>
            <a:r>
              <a:rPr lang="ru-RU" sz="3200" i="1" dirty="0"/>
              <a:t>a</a:t>
            </a:r>
            <a:r>
              <a:rPr lang="ru-RU" sz="3200" baseline="30000" dirty="0"/>
              <a:t>6</a:t>
            </a:r>
            <a:r>
              <a:rPr lang="ru-RU" sz="3200" i="1" dirty="0"/>
              <a:t>b</a:t>
            </a:r>
            <a:r>
              <a:rPr lang="ru-RU" sz="3200" baseline="30000" dirty="0"/>
              <a:t>4</a:t>
            </a:r>
            <a:r>
              <a:rPr lang="ru-RU" sz="3200" i="1" dirty="0"/>
              <a:t>c</a:t>
            </a:r>
            <a:r>
              <a:rPr lang="ru-RU" sz="3200" baseline="30000" dirty="0"/>
              <a:t>2</a:t>
            </a:r>
            <a:r>
              <a:rPr lang="ru-RU" sz="3200" dirty="0"/>
              <a:t>.</a:t>
            </a:r>
          </a:p>
          <a:p>
            <a:endParaRPr lang="ru-RU" sz="3200" dirty="0" smtClean="0"/>
          </a:p>
          <a:p>
            <a:r>
              <a:rPr lang="ru-RU" sz="3200" dirty="0" smtClean="0"/>
              <a:t>В </a:t>
            </a:r>
            <a:r>
              <a:rPr lang="ru-RU" sz="3200" dirty="0"/>
              <a:t>результате возведения одночлена в натуральную степень снова получается одночлен.</a:t>
            </a:r>
          </a:p>
        </p:txBody>
      </p:sp>
    </p:spTree>
    <p:extLst>
      <p:ext uri="{BB962C8B-B14F-4D97-AF65-F5344CB8AC3E}">
        <p14:creationId xmlns:p14="http://schemas.microsoft.com/office/powerpoint/2010/main" val="14869389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1" y="0"/>
            <a:ext cx="9067113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1.</a:t>
            </a:r>
            <a:r>
              <a:rPr lang="ru-RU" sz="2800" b="1" dirty="0" smtClean="0"/>
              <a:t> № </a:t>
            </a:r>
            <a:r>
              <a:rPr lang="ru-RU" sz="2800" b="1" dirty="0"/>
              <a:t>472</a:t>
            </a:r>
            <a:r>
              <a:rPr lang="ru-RU" sz="2800" b="1" dirty="0" smtClean="0"/>
              <a:t>.</a:t>
            </a:r>
          </a:p>
          <a:p>
            <a:r>
              <a:rPr lang="ru-RU" sz="2800" dirty="0"/>
              <a:t>2. Выполните возведение одночлена в степень.</a:t>
            </a:r>
          </a:p>
          <a:p>
            <a:endParaRPr lang="ru-RU" sz="2800" dirty="0" smtClean="0"/>
          </a:p>
          <a:p>
            <a:r>
              <a:rPr lang="ru-RU" sz="2800" dirty="0" smtClean="0"/>
              <a:t>1</a:t>
            </a:r>
            <a:r>
              <a:rPr lang="ru-RU" sz="2800" dirty="0"/>
              <a:t>) а) (6</a:t>
            </a:r>
            <a:r>
              <a:rPr lang="ru-RU" sz="2800" i="1" dirty="0"/>
              <a:t>y</a:t>
            </a:r>
            <a:r>
              <a:rPr lang="ru-RU" sz="2800" dirty="0"/>
              <a:t>)</a:t>
            </a:r>
            <a:r>
              <a:rPr lang="ru-RU" sz="2800" baseline="30000" dirty="0"/>
              <a:t>2</a:t>
            </a:r>
            <a:r>
              <a:rPr lang="ru-RU" sz="2800" dirty="0"/>
              <a:t>;		б) </a:t>
            </a:r>
            <a:r>
              <a:rPr lang="ru-RU" sz="2800" dirty="0" smtClean="0"/>
              <a:t>	     ;</a:t>
            </a:r>
            <a:r>
              <a:rPr lang="ru-RU" sz="2800" dirty="0"/>
              <a:t>			в) (0,1</a:t>
            </a:r>
            <a:r>
              <a:rPr lang="ru-RU" sz="2800" i="1" dirty="0"/>
              <a:t>c</a:t>
            </a:r>
            <a:r>
              <a:rPr lang="ru-RU" sz="2800" baseline="30000" dirty="0"/>
              <a:t>5</a:t>
            </a:r>
            <a:r>
              <a:rPr lang="ru-RU" sz="2800" dirty="0"/>
              <a:t>)</a:t>
            </a:r>
            <a:r>
              <a:rPr lang="ru-RU" sz="2800" baseline="30000" dirty="0"/>
              <a:t>4</a:t>
            </a:r>
            <a:r>
              <a:rPr lang="ru-RU" sz="2800" dirty="0"/>
              <a:t>;</a:t>
            </a:r>
          </a:p>
          <a:p>
            <a:endParaRPr lang="ru-RU" sz="2800" dirty="0" smtClean="0"/>
          </a:p>
          <a:p>
            <a:r>
              <a:rPr lang="ru-RU" sz="2800" dirty="0" smtClean="0"/>
              <a:t>2</a:t>
            </a:r>
            <a:r>
              <a:rPr lang="ru-RU" sz="2800" dirty="0"/>
              <a:t>) а) (5</a:t>
            </a:r>
            <a:r>
              <a:rPr lang="ru-RU" sz="2800" i="1" dirty="0"/>
              <a:t>ax</a:t>
            </a:r>
            <a:r>
              <a:rPr lang="ru-RU" sz="2800" dirty="0"/>
              <a:t>)</a:t>
            </a:r>
            <a:r>
              <a:rPr lang="ru-RU" sz="2800" baseline="30000" dirty="0"/>
              <a:t>3</a:t>
            </a:r>
            <a:r>
              <a:rPr lang="ru-RU" sz="2800" dirty="0"/>
              <a:t>;		б) (4</a:t>
            </a:r>
            <a:r>
              <a:rPr lang="ru-RU" sz="2800" i="1" dirty="0"/>
              <a:t>ac</a:t>
            </a:r>
            <a:r>
              <a:rPr lang="ru-RU" sz="2800" baseline="30000" dirty="0"/>
              <a:t>4</a:t>
            </a:r>
            <a:r>
              <a:rPr lang="ru-RU" sz="2800" dirty="0"/>
              <a:t>)</a:t>
            </a:r>
            <a:r>
              <a:rPr lang="ru-RU" sz="2800" baseline="30000" dirty="0"/>
              <a:t>3</a:t>
            </a:r>
            <a:r>
              <a:rPr lang="ru-RU" sz="2800" dirty="0"/>
              <a:t>;			в) (5</a:t>
            </a:r>
            <a:r>
              <a:rPr lang="ru-RU" sz="2800" i="1" dirty="0"/>
              <a:t>x</a:t>
            </a:r>
            <a:r>
              <a:rPr lang="ru-RU" sz="2800" baseline="30000" dirty="0"/>
              <a:t>5</a:t>
            </a:r>
            <a:r>
              <a:rPr lang="ru-RU" sz="2800" i="1" dirty="0"/>
              <a:t>y</a:t>
            </a:r>
            <a:r>
              <a:rPr lang="ru-RU" sz="2800" baseline="30000" dirty="0"/>
              <a:t>3</a:t>
            </a:r>
            <a:r>
              <a:rPr lang="ru-RU" sz="2800" dirty="0"/>
              <a:t>)</a:t>
            </a:r>
            <a:r>
              <a:rPr lang="ru-RU" sz="2800" baseline="30000" dirty="0"/>
              <a:t>3</a:t>
            </a:r>
            <a:r>
              <a:rPr lang="ru-RU" sz="2800" dirty="0"/>
              <a:t>;</a:t>
            </a:r>
          </a:p>
          <a:p>
            <a:endParaRPr lang="ru-RU" sz="2800" dirty="0" smtClean="0"/>
          </a:p>
          <a:p>
            <a:r>
              <a:rPr lang="ru-RU" sz="2800" dirty="0" smtClean="0"/>
              <a:t>3</a:t>
            </a:r>
            <a:r>
              <a:rPr lang="ru-RU" sz="2800" dirty="0"/>
              <a:t>) а) </a:t>
            </a:r>
            <a:r>
              <a:rPr lang="ru-RU" sz="2800" dirty="0" smtClean="0"/>
              <a:t>		;</a:t>
            </a:r>
            <a:r>
              <a:rPr lang="ru-RU" sz="2800" dirty="0"/>
              <a:t>	</a:t>
            </a:r>
            <a:r>
              <a:rPr lang="ru-RU" sz="2800" dirty="0" smtClean="0"/>
              <a:t>б</a:t>
            </a:r>
            <a:r>
              <a:rPr lang="ru-RU" sz="2800" dirty="0"/>
              <a:t>) (–10</a:t>
            </a:r>
            <a:r>
              <a:rPr lang="ru-RU" sz="2800" i="1" dirty="0"/>
              <a:t>x</a:t>
            </a:r>
            <a:r>
              <a:rPr lang="ru-RU" sz="2800" baseline="30000" dirty="0"/>
              <a:t>2</a:t>
            </a:r>
            <a:r>
              <a:rPr lang="ru-RU" sz="2800" i="1" dirty="0"/>
              <a:t>y</a:t>
            </a:r>
            <a:r>
              <a:rPr lang="ru-RU" sz="2800" baseline="30000" dirty="0"/>
              <a:t>6</a:t>
            </a:r>
            <a:r>
              <a:rPr lang="ru-RU" sz="2800" dirty="0"/>
              <a:t>)</a:t>
            </a:r>
            <a:r>
              <a:rPr lang="ru-RU" sz="2800" baseline="30000" dirty="0"/>
              <a:t>3</a:t>
            </a:r>
            <a:r>
              <a:rPr lang="ru-RU" sz="2800" dirty="0"/>
              <a:t>;		в) (–</a:t>
            </a:r>
            <a:r>
              <a:rPr lang="ru-RU" sz="2800" i="1" dirty="0"/>
              <a:t>a</a:t>
            </a:r>
            <a:r>
              <a:rPr lang="ru-RU" sz="2800" baseline="30000" dirty="0"/>
              <a:t>2</a:t>
            </a:r>
            <a:r>
              <a:rPr lang="ru-RU" sz="2800" i="1" dirty="0"/>
              <a:t>b</a:t>
            </a:r>
            <a:r>
              <a:rPr lang="ru-RU" sz="2800" baseline="30000" dirty="0"/>
              <a:t>3</a:t>
            </a:r>
            <a:r>
              <a:rPr lang="ru-RU" sz="2800" i="1" dirty="0"/>
              <a:t>c</a:t>
            </a:r>
            <a:r>
              <a:rPr lang="ru-RU" sz="2800" baseline="30000" dirty="0"/>
              <a:t>4</a:t>
            </a:r>
            <a:r>
              <a:rPr lang="ru-RU" sz="2800" dirty="0"/>
              <a:t>)</a:t>
            </a:r>
            <a:r>
              <a:rPr lang="ru-RU" sz="2800" baseline="30000" dirty="0"/>
              <a:t>7</a:t>
            </a:r>
            <a:r>
              <a:rPr lang="ru-RU" sz="2800" dirty="0"/>
              <a:t>;</a:t>
            </a:r>
          </a:p>
          <a:p>
            <a:endParaRPr lang="ru-RU" sz="2800" dirty="0" smtClean="0"/>
          </a:p>
          <a:p>
            <a:r>
              <a:rPr lang="ru-RU" sz="2800" dirty="0" smtClean="0"/>
              <a:t>4</a:t>
            </a:r>
            <a:r>
              <a:rPr lang="ru-RU" sz="2800" dirty="0"/>
              <a:t>) а) –(</a:t>
            </a:r>
            <a:r>
              <a:rPr lang="ru-RU" sz="2800" dirty="0" smtClean="0"/>
              <a:t>3</a:t>
            </a:r>
            <a:r>
              <a:rPr lang="ru-RU" sz="2800" i="1" dirty="0" smtClean="0"/>
              <a:t>a</a:t>
            </a:r>
            <a:r>
              <a:rPr lang="ru-RU" sz="2800" baseline="30000" dirty="0" smtClean="0"/>
              <a:t>2</a:t>
            </a:r>
            <a:r>
              <a:rPr lang="ru-RU" sz="2800" i="1" dirty="0" smtClean="0"/>
              <a:t>b</a:t>
            </a:r>
            <a:r>
              <a:rPr lang="ru-RU" sz="2800" dirty="0" smtClean="0"/>
              <a:t>)</a:t>
            </a:r>
            <a:r>
              <a:rPr lang="ru-RU" sz="2800" baseline="30000" dirty="0" smtClean="0"/>
              <a:t>3</a:t>
            </a:r>
            <a:r>
              <a:rPr lang="ru-RU" sz="2800" dirty="0" smtClean="0"/>
              <a:t>;</a:t>
            </a:r>
            <a:r>
              <a:rPr lang="ru-RU" sz="2800" dirty="0"/>
              <a:t> </a:t>
            </a:r>
            <a:r>
              <a:rPr lang="ru-RU" sz="2800" dirty="0" smtClean="0"/>
              <a:t>       б</a:t>
            </a:r>
            <a:r>
              <a:rPr lang="ru-RU" sz="2800" dirty="0"/>
              <a:t>) –(–</a:t>
            </a:r>
            <a:r>
              <a:rPr lang="ru-RU" sz="2800" dirty="0" smtClean="0"/>
              <a:t>2</a:t>
            </a:r>
            <a:r>
              <a:rPr lang="ru-RU" sz="2800" i="1" dirty="0" smtClean="0"/>
              <a:t>ab</a:t>
            </a:r>
            <a:r>
              <a:rPr lang="ru-RU" sz="2800" baseline="30000" dirty="0" smtClean="0"/>
              <a:t>4</a:t>
            </a:r>
            <a:r>
              <a:rPr lang="ru-RU" sz="2800" dirty="0" smtClean="0"/>
              <a:t>)</a:t>
            </a:r>
            <a:r>
              <a:rPr lang="ru-RU" sz="2800" baseline="30000" dirty="0" smtClean="0"/>
              <a:t>3</a:t>
            </a:r>
            <a:r>
              <a:rPr lang="ru-RU" sz="2800" dirty="0" smtClean="0"/>
              <a:t>;                    в</a:t>
            </a:r>
            <a:r>
              <a:rPr lang="ru-RU" sz="2800" dirty="0"/>
              <a:t>) –(–</a:t>
            </a:r>
            <a:r>
              <a:rPr lang="ru-RU" sz="2800" i="1" dirty="0"/>
              <a:t>a</a:t>
            </a:r>
            <a:r>
              <a:rPr lang="ru-RU" sz="2800" baseline="30000" dirty="0"/>
              <a:t>3</a:t>
            </a:r>
            <a:r>
              <a:rPr lang="ru-RU" sz="2800" i="1" dirty="0"/>
              <a:t>b</a:t>
            </a:r>
            <a:r>
              <a:rPr lang="ru-RU" sz="2800" baseline="30000" dirty="0"/>
              <a:t>2</a:t>
            </a:r>
            <a:r>
              <a:rPr lang="ru-RU" sz="2800" i="1" dirty="0"/>
              <a:t>c</a:t>
            </a:r>
            <a:r>
              <a:rPr lang="ru-RU" sz="2800" dirty="0"/>
              <a:t>)</a:t>
            </a:r>
            <a:r>
              <a:rPr lang="ru-RU" sz="2800" baseline="30000" dirty="0"/>
              <a:t>4</a:t>
            </a:r>
            <a:r>
              <a:rPr lang="ru-RU" sz="2800" dirty="0" smtClean="0"/>
              <a:t>.</a:t>
            </a:r>
          </a:p>
          <a:p>
            <a:r>
              <a:rPr lang="ru-RU" sz="2800" dirty="0"/>
              <a:t>3. </a:t>
            </a:r>
            <a:r>
              <a:rPr lang="ru-RU" sz="2800" b="1" dirty="0"/>
              <a:t>№ 475, № 477</a:t>
            </a:r>
            <a:r>
              <a:rPr lang="ru-RU" sz="2800" b="1" dirty="0" smtClean="0"/>
              <a:t>.</a:t>
            </a:r>
            <a:endParaRPr lang="ru-RU" sz="2800" dirty="0"/>
          </a:p>
          <a:p>
            <a:r>
              <a:rPr lang="ru-RU" sz="2800" dirty="0"/>
              <a:t>4. </a:t>
            </a:r>
            <a:r>
              <a:rPr lang="ru-RU" sz="2800" b="1" dirty="0"/>
              <a:t>№ 479.</a:t>
            </a:r>
            <a:endParaRPr lang="ru-RU" sz="2800" dirty="0"/>
          </a:p>
          <a:p>
            <a:endParaRPr lang="ru-RU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3203848" y="449982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2" name="Рисунок 1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039274"/>
            <a:ext cx="1080120" cy="605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205066"/>
            <a:ext cx="1243127" cy="71176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032" y="5136651"/>
            <a:ext cx="10146632" cy="1721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4" descr="C:\Users\ЛК\Pictures\0_938af_f3d699bd_XL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04645">
            <a:off x="7739666" y="5138772"/>
            <a:ext cx="1284972" cy="1668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67729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121578"/>
            <a:ext cx="11011304" cy="4747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96060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80037" y="-15190"/>
            <a:ext cx="278787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Итог урока</a:t>
            </a:r>
            <a:endParaRPr lang="ru-RU" sz="40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690380"/>
            <a:ext cx="9144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/>
              <a:t>– Дайте определение одночлена.</a:t>
            </a:r>
          </a:p>
          <a:p>
            <a:r>
              <a:rPr lang="ru-RU" sz="3600" dirty="0"/>
              <a:t>– В  каком  случае  мы  говорим,  что  одночлен  задан  в  стандартном виде?</a:t>
            </a:r>
          </a:p>
          <a:p>
            <a:r>
              <a:rPr lang="ru-RU" sz="3600" dirty="0"/>
              <a:t>– Сформулируйте определение степени одночлена. Приведите пример.</a:t>
            </a:r>
          </a:p>
          <a:p>
            <a:r>
              <a:rPr lang="ru-RU" sz="3600" dirty="0"/>
              <a:t>– Каким образом можно умножить одночлен на одночлен? Что получится в результате?</a:t>
            </a:r>
          </a:p>
          <a:p>
            <a:r>
              <a:rPr lang="ru-RU" sz="3600" dirty="0"/>
              <a:t>– Как возвести одночлен в степень? На какое правило мы при этом опираемся?</a:t>
            </a:r>
          </a:p>
        </p:txBody>
      </p:sp>
    </p:spTree>
    <p:extLst>
      <p:ext uri="{BB962C8B-B14F-4D97-AF65-F5344CB8AC3E}">
        <p14:creationId xmlns:p14="http://schemas.microsoft.com/office/powerpoint/2010/main" val="5666805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357" y="1412776"/>
            <a:ext cx="91450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/>
              <a:t>№ 473; № 474; № 476; № 478; № 480.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41409" y="20292"/>
            <a:ext cx="351891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Задание на с/п</a:t>
            </a:r>
            <a:endParaRPr lang="ru-RU" sz="40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ЛК\Pictures\photos0-800x600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237173" y="3140968"/>
            <a:ext cx="4246296" cy="335000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02837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0"/>
            <a:ext cx="9324528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 smtClean="0"/>
          </a:p>
          <a:p>
            <a:r>
              <a:rPr lang="ru-RU" sz="3200" dirty="0"/>
              <a:t>1</a:t>
            </a:r>
            <a:r>
              <a:rPr lang="ru-RU" sz="3200" dirty="0" smtClean="0"/>
              <a:t>.</a:t>
            </a:r>
            <a:r>
              <a:rPr lang="ru-RU" sz="3200" dirty="0"/>
              <a:t> </a:t>
            </a:r>
            <a:r>
              <a:rPr lang="ru-RU" sz="3200" dirty="0" smtClean="0"/>
              <a:t>№ 472</a:t>
            </a:r>
          </a:p>
          <a:p>
            <a:r>
              <a:rPr lang="ru-RU" sz="3200" dirty="0" smtClean="0"/>
              <a:t>а</a:t>
            </a:r>
            <a:r>
              <a:rPr lang="ru-RU" sz="3200" dirty="0"/>
              <a:t>) </a:t>
            </a:r>
            <a:r>
              <a:rPr lang="ru-RU" sz="3200" dirty="0" smtClean="0"/>
              <a:t>				  ;</a:t>
            </a:r>
            <a:endParaRPr lang="ru-RU" sz="3200" dirty="0"/>
          </a:p>
          <a:p>
            <a:endParaRPr lang="ru-RU" sz="3200" dirty="0" smtClean="0"/>
          </a:p>
          <a:p>
            <a:r>
              <a:rPr lang="ru-RU" sz="3200" dirty="0" smtClean="0"/>
              <a:t>б</a:t>
            </a:r>
            <a:r>
              <a:rPr lang="ru-RU" sz="3200" dirty="0"/>
              <a:t>) </a:t>
            </a:r>
            <a:r>
              <a:rPr lang="ru-RU" sz="3200" dirty="0" smtClean="0"/>
              <a:t>				        ;</a:t>
            </a:r>
            <a:endParaRPr lang="ru-RU" sz="3200" dirty="0"/>
          </a:p>
          <a:p>
            <a:endParaRPr lang="ru-RU" sz="3200" dirty="0" smtClean="0"/>
          </a:p>
          <a:p>
            <a:r>
              <a:rPr lang="ru-RU" sz="3200" dirty="0" smtClean="0"/>
              <a:t>в)	  					 ;</a:t>
            </a:r>
            <a:endParaRPr lang="ru-RU" sz="3200" dirty="0"/>
          </a:p>
          <a:p>
            <a:endParaRPr lang="ru-RU" sz="3200" dirty="0" smtClean="0"/>
          </a:p>
          <a:p>
            <a:r>
              <a:rPr lang="ru-RU" sz="3200" dirty="0" smtClean="0"/>
              <a:t>г)  						    ;</a:t>
            </a:r>
            <a:endParaRPr lang="ru-RU" sz="3200" dirty="0"/>
          </a:p>
          <a:p>
            <a:endParaRPr lang="ru-RU" sz="3200" dirty="0" smtClean="0"/>
          </a:p>
          <a:p>
            <a:r>
              <a:rPr lang="ru-RU" sz="3200" dirty="0" smtClean="0"/>
              <a:t>д)						        ; </a:t>
            </a:r>
            <a:endParaRPr lang="ru-RU" sz="3200" dirty="0"/>
          </a:p>
          <a:p>
            <a:endParaRPr lang="ru-RU" sz="3200" dirty="0" smtClean="0"/>
          </a:p>
          <a:p>
            <a:r>
              <a:rPr lang="ru-RU" sz="3200" dirty="0" smtClean="0"/>
              <a:t>е)						       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87524" y="-18417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Решения: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52736"/>
            <a:ext cx="3616732" cy="568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40" y="2064255"/>
            <a:ext cx="4212468" cy="5006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40" y="3076451"/>
            <a:ext cx="5314642" cy="4965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933056"/>
            <a:ext cx="5688632" cy="504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948659"/>
            <a:ext cx="6052505" cy="568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Рисунок 15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032" y="5884763"/>
            <a:ext cx="6039168" cy="5685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962077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2.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040" y="348695"/>
            <a:ext cx="11628784" cy="6536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95885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942" y="0"/>
            <a:ext cx="91765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3</a:t>
            </a:r>
            <a:r>
              <a:rPr lang="ru-RU" sz="3200" dirty="0" smtClean="0"/>
              <a:t>. </a:t>
            </a:r>
            <a:r>
              <a:rPr lang="ru-RU" sz="3200" b="1" dirty="0" smtClean="0"/>
              <a:t>№ </a:t>
            </a:r>
            <a:r>
              <a:rPr lang="ru-RU" sz="3200" b="1" dirty="0"/>
              <a:t>475</a:t>
            </a:r>
            <a:r>
              <a:rPr lang="ru-RU" sz="3200" b="1" dirty="0" smtClean="0"/>
              <a:t>.</a:t>
            </a:r>
            <a:endParaRPr lang="ru-RU" sz="3200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396552" y="404664"/>
            <a:ext cx="15409712" cy="6481189"/>
            <a:chOff x="-396552" y="404664"/>
            <a:chExt cx="15409712" cy="6481189"/>
          </a:xfrm>
        </p:grpSpPr>
        <p:pic>
          <p:nvPicPr>
            <p:cNvPr id="5123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96552" y="404664"/>
              <a:ext cx="15409712" cy="64811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Прямоугольник 3"/>
            <p:cNvSpPr/>
            <p:nvPr/>
          </p:nvSpPr>
          <p:spPr>
            <a:xfrm>
              <a:off x="-35183" y="3645258"/>
              <a:ext cx="428002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3200" dirty="0" smtClean="0"/>
                <a:t>4. </a:t>
              </a:r>
              <a:r>
                <a:rPr lang="ru-RU" sz="3200" b="1" dirty="0" smtClean="0"/>
                <a:t>№ 477.</a:t>
              </a:r>
              <a:endParaRPr lang="ru-RU" sz="3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4920481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4. </a:t>
            </a:r>
            <a:r>
              <a:rPr lang="ru-RU" sz="3200" b="1" dirty="0" smtClean="0"/>
              <a:t>№ 479.</a:t>
            </a:r>
          </a:p>
          <a:p>
            <a:endParaRPr lang="ru-RU" sz="3200" b="1" dirty="0" smtClean="0"/>
          </a:p>
          <a:p>
            <a:endParaRPr lang="ru-RU" sz="3200" dirty="0" smtClean="0"/>
          </a:p>
          <a:p>
            <a:endParaRPr lang="ru-RU" sz="3200" dirty="0"/>
          </a:p>
          <a:p>
            <a:endParaRPr lang="ru-RU" sz="3200" dirty="0" smtClean="0"/>
          </a:p>
          <a:p>
            <a:endParaRPr lang="ru-RU" sz="3200" dirty="0"/>
          </a:p>
          <a:p>
            <a:endParaRPr lang="ru-RU" sz="3200" dirty="0" smtClean="0"/>
          </a:p>
          <a:p>
            <a:r>
              <a:rPr lang="ru-RU" sz="3200" dirty="0" smtClean="0"/>
              <a:t>5.</a:t>
            </a:r>
          </a:p>
          <a:p>
            <a:endParaRPr lang="ru-RU" sz="3200" dirty="0"/>
          </a:p>
          <a:p>
            <a:endParaRPr lang="ru-RU" sz="3200" dirty="0" smtClean="0"/>
          </a:p>
          <a:p>
            <a:endParaRPr lang="ru-RU" sz="3200" dirty="0" smtClean="0"/>
          </a:p>
          <a:p>
            <a:r>
              <a:rPr lang="ru-RU" sz="3200" dirty="0" smtClean="0"/>
              <a:t>2</a:t>
            </a:r>
            <a:r>
              <a:rPr lang="ru-RU" sz="3200" dirty="0"/>
              <a:t>) а)</a:t>
            </a:r>
          </a:p>
          <a:p>
            <a:r>
              <a:rPr lang="ru-RU" sz="3200" dirty="0"/>
              <a:t>    </a:t>
            </a:r>
            <a:endParaRPr lang="ru-RU" sz="3200" dirty="0" smtClean="0"/>
          </a:p>
          <a:p>
            <a:r>
              <a:rPr lang="ru-RU" sz="3200" dirty="0"/>
              <a:t> </a:t>
            </a:r>
            <a:r>
              <a:rPr lang="ru-RU" sz="3200" dirty="0" smtClean="0"/>
              <a:t> </a:t>
            </a:r>
            <a:endParaRPr lang="ru-RU" sz="32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344942"/>
            <a:ext cx="16561840" cy="334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789040"/>
            <a:ext cx="8957932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229455"/>
            <a:ext cx="6552728" cy="86409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660" y="5877272"/>
            <a:ext cx="7733796" cy="99979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424871" y="6069614"/>
            <a:ext cx="5293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/>
              <a:t>б)</a:t>
            </a:r>
          </a:p>
        </p:txBody>
      </p:sp>
    </p:spTree>
    <p:extLst>
      <p:ext uri="{BB962C8B-B14F-4D97-AF65-F5344CB8AC3E}">
        <p14:creationId xmlns:p14="http://schemas.microsoft.com/office/powerpoint/2010/main" val="142678796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529</TotalTime>
  <Words>380</Words>
  <Application>Microsoft Office PowerPoint</Application>
  <PresentationFormat>Экран (4:3)</PresentationFormat>
  <Paragraphs>85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123</dc:creator>
  <cp:lastModifiedBy>Наталья</cp:lastModifiedBy>
  <cp:revision>130</cp:revision>
  <dcterms:created xsi:type="dcterms:W3CDTF">2012-11-17T19:48:29Z</dcterms:created>
  <dcterms:modified xsi:type="dcterms:W3CDTF">2016-01-30T09:53:39Z</dcterms:modified>
</cp:coreProperties>
</file>