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1" r:id="rId2"/>
    <p:sldId id="257" r:id="rId3"/>
    <p:sldId id="313" r:id="rId4"/>
    <p:sldId id="315" r:id="rId5"/>
    <p:sldId id="316" r:id="rId6"/>
    <p:sldId id="317" r:id="rId7"/>
    <p:sldId id="318" r:id="rId8"/>
    <p:sldId id="319" r:id="rId9"/>
    <p:sldId id="320" r:id="rId10"/>
    <p:sldId id="321" r:id="rId11"/>
    <p:sldId id="322" r:id="rId12"/>
    <p:sldId id="323" r:id="rId13"/>
    <p:sldId id="333" r:id="rId14"/>
    <p:sldId id="324" r:id="rId15"/>
    <p:sldId id="325" r:id="rId16"/>
    <p:sldId id="326" r:id="rId17"/>
    <p:sldId id="327" r:id="rId18"/>
    <p:sldId id="329" r:id="rId19"/>
    <p:sldId id="330" r:id="rId20"/>
    <p:sldId id="331" r:id="rId21"/>
    <p:sldId id="332" r:id="rId22"/>
    <p:sldId id="29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4" autoAdjust="0"/>
    <p:restoredTop sz="94716" autoAdjust="0"/>
  </p:normalViewPr>
  <p:slideViewPr>
    <p:cSldViewPr>
      <p:cViewPr>
        <p:scale>
          <a:sx n="77" d="100"/>
          <a:sy n="77" d="100"/>
        </p:scale>
        <p:origin x="-954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B36A04-A049-4B4D-AD1C-E93FAD3D106A}" type="datetimeFigureOut">
              <a:rPr lang="ru-RU" smtClean="0"/>
              <a:pPr/>
              <a:t>07.09.2015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85677E-61E4-49C7-8520-BF56A4C8FBA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8364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5677E-61E4-49C7-8520-BF56A4C8FBA4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5677E-61E4-49C7-8520-BF56A4C8FBA4}" type="slidenum">
              <a:rPr lang="ru-RU" smtClean="0"/>
              <a:pPr/>
              <a:t>2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5677E-61E4-49C7-8520-BF56A4C8FBA4}" type="slidenum">
              <a:rPr lang="ru-RU" smtClean="0"/>
              <a:pPr/>
              <a:t>3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5677E-61E4-49C7-8520-BF56A4C8FBA4}" type="slidenum">
              <a:rPr lang="ru-RU" smtClean="0"/>
              <a:pPr/>
              <a:t>4</a:t>
            </a:fld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№2. </a:t>
            </a:r>
            <a:r>
              <a:rPr lang="ru-RU" b="1" dirty="0" err="1" smtClean="0"/>
              <a:t>Виленкин</a:t>
            </a:r>
            <a:r>
              <a:rPr lang="ru-RU" b="1" dirty="0" smtClean="0"/>
              <a:t> Н. Я.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D2C67-E4A9-4F94-82F7-524C84B9B38F}" type="slidenum">
              <a:rPr lang="ru-RU" smtClean="0"/>
              <a:pPr/>
              <a:t>10</a:t>
            </a:fld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№8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D2C67-E4A9-4F94-82F7-524C84B9B38F}" type="slidenum">
              <a:rPr lang="ru-RU" smtClean="0"/>
              <a:pPr/>
              <a:t>16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№9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D2C67-E4A9-4F94-82F7-524C84B9B38F}" type="slidenum">
              <a:rPr lang="ru-RU" smtClean="0"/>
              <a:pPr/>
              <a:t>17</a:t>
            </a:fld>
            <a:endParaRPr lang="ru-R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№4.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D2C67-E4A9-4F94-82F7-524C84B9B38F}" type="slidenum">
              <a:rPr lang="ru-RU" smtClean="0"/>
              <a:pPr/>
              <a:t>18</a:t>
            </a:fld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№7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D2C67-E4A9-4F94-82F7-524C84B9B38F}" type="slidenum">
              <a:rPr lang="ru-RU" smtClean="0"/>
              <a:pPr/>
              <a:t>19</a:t>
            </a:fld>
            <a:endParaRPr lang="ru-RU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№25</a:t>
            </a:r>
            <a:r>
              <a:rPr lang="ru-RU" b="1" baseline="0" dirty="0" smtClean="0"/>
              <a:t> 1).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D2C67-E4A9-4F94-82F7-524C84B9B38F}" type="slidenum">
              <a:rPr lang="ru-RU" smtClean="0"/>
              <a:pPr/>
              <a:t>20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F1DF7-BE69-44FF-B272-DDF4C76768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em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e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92075" y="548600"/>
            <a:ext cx="7002655" cy="605726"/>
          </a:xfrm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endParaRPr lang="ru-RU" sz="4400" b="1" u="sng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ru-RU" sz="44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Делимость чисел.</a:t>
            </a:r>
            <a:endParaRPr lang="ru-RU" sz="4400" b="1" i="1" u="sng" spc="300" dirty="0" smtClean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C:\Documents and Settings\All Users\Документы\Мои рисунки\Образцы рисунков\WP6CAOETMLGCAJS66PICAFBVECJCAC3E2LVCAC3MBDYCAHKG0SRCALYZIL5CAJLOHK9CA3F9IM8CAYJZC6MCAM1SU86CA6X75BICAPMCXGWCA31NQV5CAL51XEZCAM3FFV4CA2Q1E1HCAQLHT5PCATXE11U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4FA"/>
              </a:clrFrom>
              <a:clrTo>
                <a:srgbClr val="FFF4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308380" y="1700760"/>
            <a:ext cx="1584220" cy="158422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015645" y="260560"/>
            <a:ext cx="51127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i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6 </a:t>
            </a:r>
            <a:r>
              <a:rPr lang="ru-RU" sz="2800" b="1" i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класс</a:t>
            </a:r>
            <a:r>
              <a:rPr lang="ru-RU" sz="2800" b="1" i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2800" b="1" i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800" b="1" i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математика</a:t>
            </a:r>
            <a:endParaRPr lang="ru-RU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8676570" y="9806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9" name="Picture 2" descr="C:\Documents and Settings\All Users\Документы\Мои рисунки\Образцы рисунков\3LCCAL3VWXVCAR01R14CAJKKEKDCA9G7WIFCA9G0LL8CAHXM5S7CAJ4CQ01CAATPEOJCALZBEMYCAB90X5HCA9SGP0JCA3J21JGCA2JOKWVCASJTJ29CAKEGE54CATC0ZUACAR0HD83CAU4RQXFCA3F8E4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160" y="0"/>
            <a:ext cx="2706624" cy="1792224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753798" y="3068950"/>
            <a:ext cx="791986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FF0000"/>
                </a:solidFill>
              </a:rPr>
              <a:t>Делители и кратные.</a:t>
            </a:r>
            <a:endParaRPr lang="ru-RU" sz="6600" i="1" dirty="0">
              <a:solidFill>
                <a:srgbClr val="FF0000"/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419840" y="260560"/>
            <a:ext cx="22000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5400" b="1" i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Цели: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pic>
        <p:nvPicPr>
          <p:cNvPr id="10" name="Picture 4" descr="C:\Documents and Settings\All Users\Документы\Мои рисунки\Образцы рисунков\WP6CAOETMLGCAJS66PICAFBVECJCAC3E2LVCAC3MBDYCAHKG0SRCALYZIL5CAJLOHK9CA3F9IM8CAYJZC6MCAM1SU86CA6X75BICAPMCXGWCA31NQV5CAL51XEZCAM3FFV4CA2Q1E1HCAQLHT5PCATXE11U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4FA"/>
              </a:clrFrom>
              <a:clrTo>
                <a:srgbClr val="FFF4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444260" y="404580"/>
            <a:ext cx="1584220" cy="1584220"/>
          </a:xfrm>
          <a:prstGeom prst="rect">
            <a:avLst/>
          </a:prstGeom>
          <a:noFill/>
        </p:spPr>
      </p:pic>
      <p:pic>
        <p:nvPicPr>
          <p:cNvPr id="11" name="Picture 2" descr="C:\Documents and Settings\All Users\Документы\Мои рисунки\Образцы рисунков\3LCCAL3VWXVCAR01R14CAJKKEKDCA9G7WIFCA9G0LL8CAHXM5S7CAJ4CQ01CAATPEOJCALZBEMYCAB90X5HCA9SGP0JCA3J21JGCA2JOKWVCASJTJ29CAKEGE54CATC0ZUACAR0HD83CAU4RQXFCA3F8E4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430" y="0"/>
            <a:ext cx="2706624" cy="179222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467430" y="2274838"/>
            <a:ext cx="82811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ввести понятие </a:t>
            </a:r>
            <a:r>
              <a:rPr lang="ru-RU" sz="2800" b="1" dirty="0" smtClean="0">
                <a:solidFill>
                  <a:srgbClr val="FF0000"/>
                </a:solidFill>
              </a:rPr>
              <a:t>делителя и кратного </a:t>
            </a:r>
            <a:r>
              <a:rPr lang="en-US" sz="2800" b="1" dirty="0" smtClean="0">
                <a:solidFill>
                  <a:srgbClr val="FF0000"/>
                </a:solidFill>
              </a:rPr>
              <a:t>	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натурального числа;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 отрабатывать умение находить делители и 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	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кратные данного натурального числа; 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совершенствовать устные и письменные 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	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вычислительные навыки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RU" sz="28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Documents and Settings\Admin\Мои документы\Мои рисунки\Организатор клипов (Microsoft)\j0398153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6486" y="650027"/>
            <a:ext cx="1828800" cy="1620838"/>
          </a:xfrm>
          <a:prstGeom prst="rect">
            <a:avLst/>
          </a:prstGeom>
          <a:noFill/>
        </p:spPr>
      </p:pic>
      <p:pic>
        <p:nvPicPr>
          <p:cNvPr id="4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440" y="2270865"/>
            <a:ext cx="1500166" cy="1388555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-642974" y="857232"/>
            <a:ext cx="4714908" cy="826962"/>
          </a:xfrm>
          <a:prstGeom prst="cloudCallout">
            <a:avLst>
              <a:gd name="adj1" fmla="val -11083"/>
              <a:gd name="adj2" fmla="val 148841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Как разделить </a:t>
            </a:r>
            <a:r>
              <a:rPr lang="ru-RU" b="1" dirty="0" smtClean="0">
                <a:solidFill>
                  <a:srgbClr val="FF0000"/>
                </a:solidFill>
              </a:rPr>
              <a:t>12 </a:t>
            </a:r>
            <a:r>
              <a:rPr lang="ru-RU" b="1" dirty="0" smtClean="0">
                <a:solidFill>
                  <a:schemeClr val="tx1"/>
                </a:solidFill>
              </a:rPr>
              <a:t>груш между 3 детьми?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3929066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3500438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3929066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3929066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3929066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4071942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3929066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3500438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4071942"/>
            <a:ext cx="437843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3571876"/>
            <a:ext cx="437843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3500438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3857628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6" name="TextBox 65"/>
          <p:cNvSpPr txBox="1"/>
          <p:nvPr/>
        </p:nvSpPr>
        <p:spPr>
          <a:xfrm>
            <a:off x="1857356" y="5000636"/>
            <a:ext cx="24304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12 : 3 = 4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143504" y="5643578"/>
            <a:ext cx="29241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smtClean="0">
                <a:solidFill>
                  <a:srgbClr val="FF0000"/>
                </a:solidFill>
              </a:rPr>
              <a:t>3</a:t>
            </a:r>
            <a:r>
              <a:rPr lang="ru-RU" b="1" smtClean="0">
                <a:solidFill>
                  <a:srgbClr val="FF0000"/>
                </a:solidFill>
              </a:rPr>
              <a:t>   - делитель </a:t>
            </a:r>
            <a:r>
              <a:rPr lang="ru-RU" b="1" dirty="0" smtClean="0">
                <a:solidFill>
                  <a:srgbClr val="FF0000"/>
                </a:solidFill>
              </a:rPr>
              <a:t>числа </a:t>
            </a:r>
            <a:r>
              <a:rPr lang="ru-RU" sz="2400" b="1" dirty="0" smtClean="0">
                <a:solidFill>
                  <a:srgbClr val="FF0000"/>
                </a:solidFill>
              </a:rPr>
              <a:t>12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8" name="Выноска-облако 77"/>
          <p:cNvSpPr/>
          <p:nvPr/>
        </p:nvSpPr>
        <p:spPr>
          <a:xfrm>
            <a:off x="-756740" y="620610"/>
            <a:ext cx="5214974" cy="1255566"/>
          </a:xfrm>
          <a:prstGeom prst="cloudCallout">
            <a:avLst>
              <a:gd name="adj1" fmla="val -15752"/>
              <a:gd name="adj2" fmla="val 111021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</a:rPr>
              <a:t>Говорят, что число 3 является делителем числа12.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27" name="Заголовок 1"/>
          <p:cNvSpPr txBox="1">
            <a:spLocks/>
          </p:cNvSpPr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Изучение нового материала.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8" name="Номер слайда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9445 0.02107 " pathEditMode="relative" ptsTypes="AA">
                                      <p:cBhvr>
                                        <p:cTn id="6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9445 0.02107 " pathEditMode="relative" ptsTypes="AA">
                                      <p:cBhvr>
                                        <p:cTn id="6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9445 0.02107 " pathEditMode="relative" ptsTypes="AA">
                                      <p:cBhvr>
                                        <p:cTn id="6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9445 0.02107 " pathEditMode="relative" ptsTypes="AA">
                                      <p:cBhvr>
                                        <p:cTn id="6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3159 -0.07361 " pathEditMode="relative" ptsTypes="AA">
                                      <p:cBhvr>
                                        <p:cTn id="6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3159 -0.07361 " pathEditMode="relative" ptsTypes="AA">
                                      <p:cBhvr>
                                        <p:cTn id="7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3159 -0.07361 " pathEditMode="relative" ptsTypes="AA">
                                      <p:cBhvr>
                                        <p:cTn id="7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3159 -0.07361 " pathEditMode="relative" ptsTypes="AA">
                                      <p:cBhvr>
                                        <p:cTn id="7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7083 0.05255 " pathEditMode="relative" ptsTypes="AA">
                                      <p:cBhvr>
                                        <p:cTn id="7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7083 0.05255 " pathEditMode="relative" ptsTypes="AA">
                                      <p:cBhvr>
                                        <p:cTn id="7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7083 0.05255 " pathEditMode="relative" ptsTypes="AA">
                                      <p:cBhvr>
                                        <p:cTn id="8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7083 0.05255 " pathEditMode="relative" ptsTypes="AA">
                                      <p:cBhvr>
                                        <p:cTn id="8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7326 -0.33611 " pathEditMode="relative" ptsTypes="AA">
                                      <p:cBhvr>
                                        <p:cTn id="8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7326 -0.33611 " pathEditMode="relative" ptsTypes="AA">
                                      <p:cBhvr>
                                        <p:cTn id="8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7326 -0.33611 " pathEditMode="relative" ptsTypes="AA">
                                      <p:cBhvr>
                                        <p:cTn id="9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7326 -0.33611 " pathEditMode="relative" ptsTypes="AA">
                                      <p:cBhvr>
                                        <p:cTn id="9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01319 -0.24467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0" y="-1220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407E-6 L 0.00174 -0.32847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-1640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00833 -0.19399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" y="-9700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00226 -0.32847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-1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3298 -0.44097 " pathEditMode="relative" ptsTypes="AA">
                                      <p:cBhvr>
                                        <p:cTn id="10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3298 -0.44097 " pathEditMode="relative" ptsTypes="AA">
                                      <p:cBhvr>
                                        <p:cTn id="10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3298 -0.44097 " pathEditMode="relative" ptsTypes="AA">
                                      <p:cBhvr>
                                        <p:cTn id="10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3298 -0.44097 " pathEditMode="relative" ptsTypes="AA">
                                      <p:cBhvr>
                                        <p:cTn id="11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6" grpId="0"/>
      <p:bldP spid="74" grpId="0"/>
      <p:bldP spid="7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857364"/>
            <a:ext cx="1409700" cy="1388555"/>
          </a:xfrm>
          <a:prstGeom prst="rect">
            <a:avLst/>
          </a:prstGeom>
          <a:noFill/>
        </p:spPr>
      </p:pic>
      <p:sp>
        <p:nvSpPr>
          <p:cNvPr id="3" name="Выноска-облако 2"/>
          <p:cNvSpPr/>
          <p:nvPr/>
        </p:nvSpPr>
        <p:spPr>
          <a:xfrm>
            <a:off x="928662" y="357166"/>
            <a:ext cx="4714908" cy="826962"/>
          </a:xfrm>
          <a:prstGeom prst="cloudCallout">
            <a:avLst>
              <a:gd name="adj1" fmla="val -29237"/>
              <a:gd name="adj2" fmla="val 106729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Как разделить </a:t>
            </a:r>
            <a:r>
              <a:rPr lang="ru-RU" b="1" dirty="0" smtClean="0">
                <a:solidFill>
                  <a:srgbClr val="FF0000"/>
                </a:solidFill>
              </a:rPr>
              <a:t>14</a:t>
            </a:r>
            <a:r>
              <a:rPr lang="ru-RU" b="1" dirty="0" smtClean="0">
                <a:solidFill>
                  <a:schemeClr val="tx1"/>
                </a:solidFill>
              </a:rPr>
              <a:t> груш между 3 детьми?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Picture 4" descr="C:\Documents and Settings\Admin\Мои документы\Мои рисунки\Организатор клипов (Microsoft)\j0398153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571480"/>
            <a:ext cx="1828800" cy="1620838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4000504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2928934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3929066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3929066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4500570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4643446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3929066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2928934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4643446"/>
            <a:ext cx="437843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2" y="3000372"/>
            <a:ext cx="437843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2928934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4786322"/>
            <a:ext cx="517852" cy="7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2" descr="C:\Documents and Settings\Admin\Local Settings\Temporary Internet Files\Content.IE5\52256JAN\MC9002461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7620" y="4357694"/>
            <a:ext cx="467159" cy="686102"/>
          </a:xfrm>
          <a:prstGeom prst="rect">
            <a:avLst/>
          </a:prstGeom>
          <a:noFill/>
        </p:spPr>
      </p:pic>
      <p:pic>
        <p:nvPicPr>
          <p:cNvPr id="21" name="Picture 2" descr="C:\Documents and Settings\Admin\Local Settings\Temporary Internet Files\Content.IE5\52256JAN\MC9002461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4357694"/>
            <a:ext cx="467159" cy="686102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1785918" y="5786454"/>
            <a:ext cx="2806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14 : 3 = </a:t>
            </a:r>
            <a:r>
              <a:rPr lang="en-US" sz="2400" b="1" smtClean="0">
                <a:solidFill>
                  <a:srgbClr val="FF0000"/>
                </a:solidFill>
              </a:rPr>
              <a:t>4</a:t>
            </a:r>
            <a:r>
              <a:rPr lang="ru-RU" sz="2400" b="1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(2 остаток)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43570" y="5715016"/>
            <a:ext cx="2877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3 - не делитель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4" name="Выноска-облако 23"/>
          <p:cNvSpPr/>
          <p:nvPr/>
        </p:nvSpPr>
        <p:spPr>
          <a:xfrm>
            <a:off x="0" y="0"/>
            <a:ext cx="5214974" cy="1255566"/>
          </a:xfrm>
          <a:prstGeom prst="cloudCallout">
            <a:avLst>
              <a:gd name="adj1" fmla="val -28723"/>
              <a:gd name="adj2" fmla="val 97072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</a:rPr>
              <a:t>Говорят, что число 3 не является делителем числа14.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7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25" name="Номер слайда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26" name="Нижний колонтитул 2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23 0.04051 L 0.06562 -0.1169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0" y="-7900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474 -0.15741 " pathEditMode="relative" ptsTypes="AA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474 -0.15741 " pathEditMode="relative" ptsTypes="AA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474 -0.15741 " pathEditMode="relative" ptsTypes="AA">
                                      <p:cBhvr>
                                        <p:cTn id="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0486 -0.07361 " pathEditMode="relative" ptsTypes="AA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0486 -0.07361 " pathEditMode="relative" ptsTypes="AA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0486 -0.07361 " pathEditMode="relative" ptsTypes="AA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0486 -0.07361 " pathEditMode="relative" ptsTypes="AA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151 -0.15741 " pathEditMode="relative" ptsTypes="AA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151 -0.15741 " pathEditMode="relative" ptsTypes="AA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151 -0.15741 " pathEditMode="relative" ptsTypes="AA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151 -0.15741 " pathEditMode="relative" ptsTypes="AA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23" grpId="0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85794"/>
            <a:ext cx="1409700" cy="1388555"/>
          </a:xfrm>
          <a:prstGeom prst="rect">
            <a:avLst/>
          </a:prstGeom>
          <a:noFill/>
        </p:spPr>
      </p:pic>
      <p:sp>
        <p:nvSpPr>
          <p:cNvPr id="4" name="Выноска-облако 3"/>
          <p:cNvSpPr/>
          <p:nvPr/>
        </p:nvSpPr>
        <p:spPr>
          <a:xfrm>
            <a:off x="1428728" y="285728"/>
            <a:ext cx="6311624" cy="714380"/>
          </a:xfrm>
          <a:prstGeom prst="cloudCallout">
            <a:avLst>
              <a:gd name="adj1" fmla="val -47134"/>
              <a:gd name="adj2" fmla="val 137127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Определение!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7864" y="3429000"/>
            <a:ext cx="2015295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rgbClr val="FF0000"/>
                </a:solidFill>
              </a:rPr>
              <a:t>a  </a:t>
            </a:r>
            <a:r>
              <a:rPr lang="ru-RU" sz="7200" b="1" dirty="0" smtClean="0">
                <a:solidFill>
                  <a:srgbClr val="FF0000"/>
                </a:solidFill>
              </a:rPr>
              <a:t>:</a:t>
            </a:r>
            <a:r>
              <a:rPr lang="en-US" sz="7200" b="1" dirty="0" smtClean="0">
                <a:solidFill>
                  <a:srgbClr val="FF0000"/>
                </a:solidFill>
              </a:rPr>
              <a:t> b</a:t>
            </a:r>
            <a:endParaRPr lang="ru-RU" sz="7200" b="1" dirty="0">
              <a:solidFill>
                <a:srgbClr val="FF0000"/>
              </a:solidFill>
            </a:endParaRPr>
          </a:p>
        </p:txBody>
      </p:sp>
      <p:grpSp>
        <p:nvGrpSpPr>
          <p:cNvPr id="2" name="Группа 18"/>
          <p:cNvGrpSpPr/>
          <p:nvPr/>
        </p:nvGrpSpPr>
        <p:grpSpPr>
          <a:xfrm>
            <a:off x="2915816" y="4501308"/>
            <a:ext cx="3212968" cy="777253"/>
            <a:chOff x="2411760" y="3997252"/>
            <a:chExt cx="3212968" cy="777253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2411760" y="4005064"/>
              <a:ext cx="534121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 b="1" dirty="0" smtClean="0">
                  <a:solidFill>
                    <a:srgbClr val="FF0000"/>
                  </a:solidFill>
                </a:rPr>
                <a:t>b</a:t>
              </a:r>
              <a:endParaRPr lang="ru-RU" dirty="0"/>
            </a:p>
          </p:txBody>
        </p:sp>
        <p:grpSp>
          <p:nvGrpSpPr>
            <p:cNvPr id="5" name="Группа 17"/>
            <p:cNvGrpSpPr/>
            <p:nvPr/>
          </p:nvGrpSpPr>
          <p:grpSpPr>
            <a:xfrm>
              <a:off x="2699754" y="3997252"/>
              <a:ext cx="2924974" cy="769441"/>
              <a:chOff x="856046" y="3849816"/>
              <a:chExt cx="2924974" cy="769441"/>
            </a:xfrm>
          </p:grpSpPr>
          <p:sp>
            <p:nvSpPr>
              <p:cNvPr id="9" name="Прямоугольник 8"/>
              <p:cNvSpPr/>
              <p:nvPr/>
            </p:nvSpPr>
            <p:spPr>
              <a:xfrm>
                <a:off x="3293386" y="3849816"/>
                <a:ext cx="487634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FF0000"/>
                    </a:solidFill>
                  </a:rPr>
                  <a:t>a</a:t>
                </a:r>
                <a:endParaRPr lang="ru-RU" dirty="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856046" y="4033762"/>
                <a:ext cx="249465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2400" b="1" dirty="0" smtClean="0">
                    <a:solidFill>
                      <a:srgbClr val="FF0000"/>
                    </a:solidFill>
                  </a:rPr>
                  <a:t> - делитель числа</a:t>
                </a:r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6" name="Группа 21"/>
          <p:cNvGrpSpPr/>
          <p:nvPr/>
        </p:nvGrpSpPr>
        <p:grpSpPr>
          <a:xfrm>
            <a:off x="2483768" y="5373216"/>
            <a:ext cx="3888223" cy="769441"/>
            <a:chOff x="1500166" y="5572140"/>
            <a:chExt cx="3888223" cy="769441"/>
          </a:xfrm>
        </p:grpSpPr>
        <p:grpSp>
          <p:nvGrpSpPr>
            <p:cNvPr id="7" name="Группа 19"/>
            <p:cNvGrpSpPr/>
            <p:nvPr/>
          </p:nvGrpSpPr>
          <p:grpSpPr>
            <a:xfrm>
              <a:off x="1500166" y="5572140"/>
              <a:ext cx="652464" cy="769441"/>
              <a:chOff x="1500166" y="5572140"/>
              <a:chExt cx="652464" cy="769441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1500166" y="5572140"/>
                <a:ext cx="487634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FF0000"/>
                    </a:solidFill>
                  </a:rPr>
                  <a:t>a</a:t>
                </a:r>
                <a:endParaRPr lang="ru-RU" dirty="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1857356" y="5715016"/>
                <a:ext cx="295274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3200" b="1" dirty="0" smtClean="0">
                    <a:solidFill>
                      <a:srgbClr val="FF0000"/>
                    </a:solidFill>
                  </a:rPr>
                  <a:t>;</a:t>
                </a:r>
                <a:endParaRPr lang="ru-RU" sz="3200" b="1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16" name="Группа 20"/>
            <p:cNvGrpSpPr/>
            <p:nvPr/>
          </p:nvGrpSpPr>
          <p:grpSpPr>
            <a:xfrm>
              <a:off x="2000232" y="5572140"/>
              <a:ext cx="3388157" cy="769441"/>
              <a:chOff x="2000232" y="5572140"/>
              <a:chExt cx="3388157" cy="769441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2000232" y="5572140"/>
                <a:ext cx="534121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FF0000"/>
                    </a:solidFill>
                  </a:rPr>
                  <a:t>b</a:t>
                </a:r>
                <a:endParaRPr lang="ru-RU" dirty="0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2364228" y="5788224"/>
                <a:ext cx="302416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2400" b="1" dirty="0" smtClean="0">
                    <a:solidFill>
                      <a:srgbClr val="FF0000"/>
                    </a:solidFill>
                  </a:rPr>
                  <a:t>- натуральные числа.</a:t>
                </a:r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p:grpSp>
      </p:grpSp>
      <p:sp>
        <p:nvSpPr>
          <p:cNvPr id="17" name="Прямоугольник 16"/>
          <p:cNvSpPr/>
          <p:nvPr/>
        </p:nvSpPr>
        <p:spPr>
          <a:xfrm>
            <a:off x="647056" y="1628800"/>
            <a:ext cx="8496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357188" algn="l"/>
              </a:tabLst>
            </a:pPr>
            <a:r>
              <a:rPr lang="ru-RU" sz="32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Делителем натурального </a:t>
            </a:r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числа </a:t>
            </a:r>
            <a:r>
              <a:rPr lang="ru-RU" sz="32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 </a:t>
            </a:r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называют натуральное число </a:t>
            </a:r>
            <a:r>
              <a:rPr lang="en-US" sz="32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,</a:t>
            </a:r>
            <a:endParaRPr lang="en-US" sz="3200" b="1" i="1" dirty="0" smtClean="0">
              <a:latin typeface="Arial" pitchFamily="34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357188" algn="l"/>
              </a:tabLst>
            </a:pPr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 на которое </a:t>
            </a:r>
            <a:r>
              <a:rPr lang="ru-RU" sz="32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 делится без остатка.</a:t>
            </a:r>
            <a:endParaRPr lang="ru-RU" sz="3200" b="1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Дата 2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21" name="Номер слайда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450" y="476590"/>
            <a:ext cx="77059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Д(12) = 1; 2; 3; 4; 6; 12.</a:t>
            </a:r>
            <a:endParaRPr lang="ru-RU" sz="54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440" y="1772770"/>
            <a:ext cx="80522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Д(20) = 1; 2; 4; 5; 10, 20.</a:t>
            </a:r>
            <a:endParaRPr lang="ru-RU" sz="54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409" y="4293120"/>
            <a:ext cx="63308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Найдите закономерность. </a:t>
            </a:r>
          </a:p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(1 – делитель любого числа).</a:t>
            </a:r>
            <a:endParaRPr lang="ru-RU" sz="32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236370" y="2996940"/>
            <a:ext cx="1375242" cy="1256929"/>
          </a:xfrm>
          <a:prstGeom prst="rect">
            <a:avLst/>
          </a:prstGeom>
          <a:noFill/>
        </p:spPr>
      </p:pic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1409700" cy="1388555"/>
          </a:xfrm>
          <a:prstGeom prst="rect">
            <a:avLst/>
          </a:prstGeom>
          <a:noFill/>
        </p:spPr>
      </p:pic>
      <p:sp>
        <p:nvSpPr>
          <p:cNvPr id="3" name="Выноска-облако 2"/>
          <p:cNvSpPr/>
          <p:nvPr/>
        </p:nvSpPr>
        <p:spPr>
          <a:xfrm>
            <a:off x="1428728" y="0"/>
            <a:ext cx="7500990" cy="1571612"/>
          </a:xfrm>
          <a:prstGeom prst="cloudCallout">
            <a:avLst>
              <a:gd name="adj1" fmla="val -42461"/>
              <a:gd name="adj2" fmla="val 49854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Назовите делители числа  36.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627784" y="3140968"/>
          <a:ext cx="528641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7282"/>
                <a:gridCol w="1057282"/>
                <a:gridCol w="1057282"/>
                <a:gridCol w="1057282"/>
                <a:gridCol w="10572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4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6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36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18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12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9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6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851920" y="2708920"/>
            <a:ext cx="24592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Делители числа  36.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27784" y="2204864"/>
            <a:ext cx="538795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b="1" dirty="0" smtClean="0"/>
              <a:t>Делители числа  36:    1; 2; 3; 4; 6; 9; 12; 18; 36.</a:t>
            </a:r>
            <a:endParaRPr lang="ru-RU" b="1" dirty="0"/>
          </a:p>
        </p:txBody>
      </p:sp>
      <p:sp>
        <p:nvSpPr>
          <p:cNvPr id="8" name="Выноска-облако 7"/>
          <p:cNvSpPr/>
          <p:nvPr/>
        </p:nvSpPr>
        <p:spPr>
          <a:xfrm>
            <a:off x="1000100" y="0"/>
            <a:ext cx="7500990" cy="1571612"/>
          </a:xfrm>
          <a:prstGeom prst="cloudCallout">
            <a:avLst>
              <a:gd name="adj1" fmla="val -42461"/>
              <a:gd name="adj2" fmla="val 49854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Что  можно сказать об этих числах?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1560" y="4005064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Делители 1 и 36,    2 и 18,    3 и 12,    4 и 9,    6 и 6 называют </a:t>
            </a:r>
            <a:r>
              <a:rPr lang="ru-RU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парными делителями.  </a:t>
            </a: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Произведение парных делителей равно самому числу.</a:t>
            </a:r>
            <a:endParaRPr 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Дата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 animBg="1"/>
      <p:bldP spid="8" grpId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76672"/>
            <a:ext cx="74168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На сколько кучек можно разделить 36 орехов?</a:t>
            </a:r>
            <a:endParaRPr lang="ru-RU" sz="40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Группа 15"/>
          <p:cNvGrpSpPr/>
          <p:nvPr/>
        </p:nvGrpSpPr>
        <p:grpSpPr>
          <a:xfrm>
            <a:off x="683568" y="1916832"/>
            <a:ext cx="2642592" cy="2066529"/>
            <a:chOff x="3059832" y="2564904"/>
            <a:chExt cx="2642592" cy="2066529"/>
          </a:xfrm>
        </p:grpSpPr>
        <p:grpSp>
          <p:nvGrpSpPr>
            <p:cNvPr id="4" name="Группа 5"/>
            <p:cNvGrpSpPr/>
            <p:nvPr/>
          </p:nvGrpSpPr>
          <p:grpSpPr>
            <a:xfrm>
              <a:off x="3923928" y="2636912"/>
              <a:ext cx="1058416" cy="1346449"/>
              <a:chOff x="3923928" y="2636912"/>
              <a:chExt cx="1058416" cy="1346449"/>
            </a:xfrm>
          </p:grpSpPr>
          <p:pic>
            <p:nvPicPr>
              <p:cNvPr id="30724" name="Picture 4" descr="Просмотреть подробности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067944" y="2636912"/>
                <a:ext cx="914400" cy="914401"/>
              </a:xfrm>
              <a:prstGeom prst="rect">
                <a:avLst/>
              </a:prstGeom>
              <a:noFill/>
            </p:spPr>
          </p:pic>
          <p:pic>
            <p:nvPicPr>
              <p:cNvPr id="5" name="Picture 4" descr="Просмотреть подробности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FEFFFF"/>
                  </a:clrFrom>
                  <a:clrTo>
                    <a:srgbClr val="FE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923928" y="3068960"/>
                <a:ext cx="914400" cy="914401"/>
              </a:xfrm>
              <a:prstGeom prst="rect">
                <a:avLst/>
              </a:prstGeom>
              <a:noFill/>
            </p:spPr>
          </p:pic>
        </p:grpSp>
        <p:grpSp>
          <p:nvGrpSpPr>
            <p:cNvPr id="6" name="Группа 6"/>
            <p:cNvGrpSpPr/>
            <p:nvPr/>
          </p:nvGrpSpPr>
          <p:grpSpPr>
            <a:xfrm>
              <a:off x="4644008" y="2780928"/>
              <a:ext cx="1058416" cy="1346449"/>
              <a:chOff x="3923928" y="2636912"/>
              <a:chExt cx="1058416" cy="1346449"/>
            </a:xfrm>
          </p:grpSpPr>
          <p:pic>
            <p:nvPicPr>
              <p:cNvPr id="8" name="Picture 4" descr="Просмотреть подробности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067944" y="2636912"/>
                <a:ext cx="914400" cy="914401"/>
              </a:xfrm>
              <a:prstGeom prst="rect">
                <a:avLst/>
              </a:prstGeom>
              <a:noFill/>
            </p:spPr>
          </p:pic>
          <p:pic>
            <p:nvPicPr>
              <p:cNvPr id="9" name="Picture 4" descr="Просмотреть подробности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FEFFFF"/>
                  </a:clrFrom>
                  <a:clrTo>
                    <a:srgbClr val="FE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923928" y="3068960"/>
                <a:ext cx="914400" cy="914401"/>
              </a:xfrm>
              <a:prstGeom prst="rect">
                <a:avLst/>
              </a:prstGeom>
              <a:noFill/>
            </p:spPr>
          </p:pic>
        </p:grpSp>
        <p:grpSp>
          <p:nvGrpSpPr>
            <p:cNvPr id="7" name="Группа 9"/>
            <p:cNvGrpSpPr/>
            <p:nvPr/>
          </p:nvGrpSpPr>
          <p:grpSpPr>
            <a:xfrm>
              <a:off x="3059832" y="2564904"/>
              <a:ext cx="1058416" cy="1346449"/>
              <a:chOff x="3923928" y="2636912"/>
              <a:chExt cx="1058416" cy="1346449"/>
            </a:xfrm>
          </p:grpSpPr>
          <p:pic>
            <p:nvPicPr>
              <p:cNvPr id="11" name="Picture 4" descr="Просмотреть подробности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067944" y="2636912"/>
                <a:ext cx="914400" cy="914401"/>
              </a:xfrm>
              <a:prstGeom prst="rect">
                <a:avLst/>
              </a:prstGeom>
              <a:noFill/>
            </p:spPr>
          </p:pic>
          <p:pic>
            <p:nvPicPr>
              <p:cNvPr id="12" name="Picture 4" descr="Просмотреть подробности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FEFFFF"/>
                  </a:clrFrom>
                  <a:clrTo>
                    <a:srgbClr val="FE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923928" y="3068960"/>
                <a:ext cx="914400" cy="914401"/>
              </a:xfrm>
              <a:prstGeom prst="rect">
                <a:avLst/>
              </a:prstGeom>
              <a:noFill/>
            </p:spPr>
          </p:pic>
        </p:grpSp>
        <p:grpSp>
          <p:nvGrpSpPr>
            <p:cNvPr id="10" name="Группа 12"/>
            <p:cNvGrpSpPr/>
            <p:nvPr/>
          </p:nvGrpSpPr>
          <p:grpSpPr>
            <a:xfrm>
              <a:off x="3707904" y="3284984"/>
              <a:ext cx="1058416" cy="1346449"/>
              <a:chOff x="3923928" y="2636912"/>
              <a:chExt cx="1058416" cy="1346449"/>
            </a:xfrm>
          </p:grpSpPr>
          <p:pic>
            <p:nvPicPr>
              <p:cNvPr id="14" name="Picture 4" descr="Просмотреть подробности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067944" y="2636912"/>
                <a:ext cx="914400" cy="914401"/>
              </a:xfrm>
              <a:prstGeom prst="rect">
                <a:avLst/>
              </a:prstGeom>
              <a:noFill/>
            </p:spPr>
          </p:pic>
          <p:pic>
            <p:nvPicPr>
              <p:cNvPr id="15" name="Picture 4" descr="Просмотреть подробности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FEFFFF"/>
                  </a:clrFrom>
                  <a:clrTo>
                    <a:srgbClr val="FE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923928" y="3068960"/>
                <a:ext cx="914400" cy="914401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17" name="TextBox 16"/>
          <p:cNvSpPr txBox="1"/>
          <p:nvPr/>
        </p:nvSpPr>
        <p:spPr>
          <a:xfrm>
            <a:off x="3707904" y="2204864"/>
            <a:ext cx="5203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 1 ореху – 36 кучек;</a:t>
            </a:r>
            <a:endParaRPr lang="ru-RU" sz="36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07904" y="3284984"/>
            <a:ext cx="51971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 2 ореха – 18 кучек;</a:t>
            </a:r>
            <a:endParaRPr lang="ru-RU" sz="36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91880" y="4149080"/>
            <a:ext cx="51971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 3 ореха – 12 кучек;</a:t>
            </a:r>
            <a:endParaRPr lang="ru-RU" sz="36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4941168"/>
            <a:ext cx="3747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 4   – 9 кучек;</a:t>
            </a:r>
            <a:endParaRPr lang="ru-RU" sz="36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27984" y="4941168"/>
            <a:ext cx="38756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 6   –  6 кучек;</a:t>
            </a:r>
            <a:endParaRPr lang="ru-RU" sz="36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812360" y="836712"/>
            <a:ext cx="1331640" cy="1217078"/>
          </a:xfrm>
          <a:prstGeom prst="rect">
            <a:avLst/>
          </a:prstGeom>
          <a:noFill/>
        </p:spPr>
      </p:pic>
      <p:sp>
        <p:nvSpPr>
          <p:cNvPr id="2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8860" y="214290"/>
            <a:ext cx="4904804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Решите упражнение.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32040" y="1484784"/>
            <a:ext cx="1836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Проверим!</a:t>
            </a:r>
            <a:endParaRPr lang="ru-RU" sz="2400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740352" y="2060848"/>
            <a:ext cx="1196728" cy="105732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3851920" y="2132856"/>
            <a:ext cx="29049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b="1" dirty="0" smtClean="0">
                <a:solidFill>
                  <a:prstClr val="black"/>
                </a:solidFill>
              </a:rPr>
              <a:t>а) 450 : 18 = 25;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851920" y="2708920"/>
            <a:ext cx="3342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b="1" dirty="0" smtClean="0">
                <a:solidFill>
                  <a:prstClr val="black"/>
                </a:solidFill>
              </a:rPr>
              <a:t>б) 5166 :</a:t>
            </a:r>
            <a:r>
              <a:rPr lang="en-US" sz="2800" b="1" dirty="0" smtClean="0">
                <a:solidFill>
                  <a:prstClr val="black"/>
                </a:solidFill>
              </a:rPr>
              <a:t> </a:t>
            </a:r>
            <a:r>
              <a:rPr lang="ru-RU" sz="2800" b="1" dirty="0" smtClean="0">
                <a:solidFill>
                  <a:prstClr val="black"/>
                </a:solidFill>
              </a:rPr>
              <a:t>126 = 41;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851920" y="3212976"/>
            <a:ext cx="47561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b="1" dirty="0" smtClean="0">
                <a:solidFill>
                  <a:prstClr val="black"/>
                </a:solidFill>
              </a:rPr>
              <a:t>в) 25 108 : 7 = 3 586(ост.6)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472514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Ответ: </a:t>
            </a:r>
            <a:endParaRPr lang="en-US" sz="2800" b="1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ru-RU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18 – делитель 450;</a:t>
            </a:r>
          </a:p>
          <a:p>
            <a:pPr lvl="0" algn="ctr"/>
            <a:r>
              <a:rPr lang="ru-RU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126 – делитель 5166;</a:t>
            </a:r>
          </a:p>
          <a:p>
            <a:pPr lvl="0" algn="ctr"/>
            <a:r>
              <a:rPr lang="ru-RU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 – не делитель 25 108.</a:t>
            </a:r>
            <a:endParaRPr lang="ru-RU" sz="2800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9512" y="908720"/>
            <a:ext cx="896448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latin typeface="Arial" pitchFamily="34" charset="0"/>
                <a:cs typeface="Arial" pitchFamily="34" charset="0"/>
              </a:rPr>
              <a:t>Проверить, будет ли первое число  делителем второго:</a:t>
            </a:r>
            <a:endParaRPr lang="ru-RU" sz="2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9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23410" y="1844780"/>
            <a:ext cx="30964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а) 18 и 450;</a:t>
            </a:r>
          </a:p>
          <a:p>
            <a:r>
              <a:rPr lang="ru-RU" sz="3200" b="1" dirty="0" smtClean="0"/>
              <a:t>б) 126 и 5166;</a:t>
            </a:r>
          </a:p>
          <a:p>
            <a:r>
              <a:rPr lang="ru-RU" sz="3200" b="1" dirty="0" smtClean="0"/>
              <a:t>в) 7 и 25 108.</a:t>
            </a:r>
            <a:endParaRPr lang="ru-RU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032" y="260648"/>
            <a:ext cx="87129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В каждой коробке лежат 6 чайных ложек.  Можно ли,  не вскрывая коробок, взять: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а) 42 ложки;  б) 49 ложек? </a:t>
            </a:r>
            <a:endParaRPr lang="ru-RU" sz="32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Группа 9"/>
          <p:cNvGrpSpPr/>
          <p:nvPr/>
        </p:nvGrpSpPr>
        <p:grpSpPr>
          <a:xfrm>
            <a:off x="251520" y="2420888"/>
            <a:ext cx="1418456" cy="1520786"/>
            <a:chOff x="1115616" y="3902736"/>
            <a:chExt cx="1418456" cy="1520786"/>
          </a:xfrm>
        </p:grpSpPr>
        <p:pic>
          <p:nvPicPr>
            <p:cNvPr id="1028" name="Picture 4" descr="Просмотреть подробности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15616" y="4005064"/>
              <a:ext cx="1418456" cy="1418458"/>
            </a:xfrm>
            <a:prstGeom prst="rect">
              <a:avLst/>
            </a:prstGeom>
            <a:noFill/>
          </p:spPr>
        </p:pic>
        <p:pic>
          <p:nvPicPr>
            <p:cNvPr id="5" name="Picture 2" descr="Просмотреть подробности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8556742">
              <a:off x="1449075" y="3876227"/>
              <a:ext cx="829738" cy="882756"/>
            </a:xfrm>
            <a:prstGeom prst="rect">
              <a:avLst/>
            </a:prstGeom>
            <a:noFill/>
          </p:spPr>
        </p:pic>
        <p:pic>
          <p:nvPicPr>
            <p:cNvPr id="8" name="Picture 2" descr="Просмотреть подробности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8556742">
              <a:off x="1233050" y="4020244"/>
              <a:ext cx="829738" cy="882756"/>
            </a:xfrm>
            <a:prstGeom prst="rect">
              <a:avLst/>
            </a:prstGeom>
            <a:noFill/>
          </p:spPr>
        </p:pic>
      </p:grpSp>
      <p:grpSp>
        <p:nvGrpSpPr>
          <p:cNvPr id="7" name="Группа 8"/>
          <p:cNvGrpSpPr/>
          <p:nvPr/>
        </p:nvGrpSpPr>
        <p:grpSpPr>
          <a:xfrm rot="18981530">
            <a:off x="1282959" y="2962977"/>
            <a:ext cx="1432262" cy="1058417"/>
            <a:chOff x="1115616" y="2492896"/>
            <a:chExt cx="1432262" cy="1058417"/>
          </a:xfrm>
        </p:grpSpPr>
        <p:pic>
          <p:nvPicPr>
            <p:cNvPr id="1026" name="Picture 2" descr="Просмотреть подробности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15616" y="2492896"/>
              <a:ext cx="864096" cy="914401"/>
            </a:xfrm>
            <a:prstGeom prst="rect">
              <a:avLst/>
            </a:prstGeom>
            <a:noFill/>
          </p:spPr>
        </p:pic>
        <p:pic>
          <p:nvPicPr>
            <p:cNvPr id="4" name="Picture 2" descr="Просмотреть подробности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547664" y="2636912"/>
              <a:ext cx="864096" cy="914401"/>
            </a:xfrm>
            <a:prstGeom prst="rect">
              <a:avLst/>
            </a:prstGeom>
            <a:noFill/>
          </p:spPr>
        </p:pic>
        <p:pic>
          <p:nvPicPr>
            <p:cNvPr id="6" name="Picture 2" descr="Просмотреть подробности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83733" y="2523203"/>
              <a:ext cx="864145" cy="914401"/>
            </a:xfrm>
            <a:prstGeom prst="rect">
              <a:avLst/>
            </a:prstGeom>
            <a:noFill/>
          </p:spPr>
        </p:pic>
      </p:grpSp>
      <p:sp>
        <p:nvSpPr>
          <p:cNvPr id="13" name="TextBox 12"/>
          <p:cNvSpPr txBox="1"/>
          <p:nvPr/>
        </p:nvSpPr>
        <p:spPr>
          <a:xfrm>
            <a:off x="2699792" y="2420888"/>
            <a:ext cx="634526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а) 42 : 6 =7, </a:t>
            </a:r>
          </a:p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42 делится на 6 без остатка, поэтому</a:t>
            </a:r>
          </a:p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 можно взять 7 коробок в которых </a:t>
            </a:r>
          </a:p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будут  находиться 42 ложки;</a:t>
            </a:r>
            <a:endParaRPr 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4797152"/>
            <a:ext cx="89730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б) </a:t>
            </a:r>
            <a:r>
              <a:rPr lang="ru-RU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49 не делится на 6 </a:t>
            </a: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без остатка, поэтому чтобы </a:t>
            </a:r>
          </a:p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взять 49 ложек, надо взять 8 коробок и еще одну ложку</a:t>
            </a:r>
          </a:p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 из  вскрытой коробки.</a:t>
            </a:r>
            <a:endParaRPr 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10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0"/>
            <a:ext cx="87129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Задача.</a:t>
            </a:r>
          </a:p>
          <a:p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Пусть на столе лежат пачки, в каждой из которых по 8 печений. Можно ли, не раскрывая пачек, взять 8 печений? </a:t>
            </a:r>
            <a:endParaRPr lang="ru-RU" sz="3200" b="1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16 печений ? </a:t>
            </a:r>
            <a:endParaRPr lang="ru-RU" sz="3200" b="1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24 печенья? </a:t>
            </a:r>
            <a:endParaRPr lang="ru-RU" sz="3200" b="1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А 18 печений?</a:t>
            </a:r>
          </a:p>
        </p:txBody>
      </p:sp>
      <p:sp>
        <p:nvSpPr>
          <p:cNvPr id="3" name="Выноска-облако 2"/>
          <p:cNvSpPr/>
          <p:nvPr/>
        </p:nvSpPr>
        <p:spPr>
          <a:xfrm>
            <a:off x="2699740" y="4221110"/>
            <a:ext cx="6156176" cy="1800200"/>
          </a:xfrm>
          <a:prstGeom prst="cloudCallout">
            <a:avLst>
              <a:gd name="adj1" fmla="val -63124"/>
              <a:gd name="adj2" fmla="val -7612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 </a:t>
            </a:r>
            <a:r>
              <a:rPr lang="ru-RU" sz="2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Говорят, что числа 8, 16, 24 </a:t>
            </a:r>
            <a:r>
              <a:rPr lang="ru-RU" sz="2000" b="1" i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кратны числу 8, а</a:t>
            </a:r>
            <a:r>
              <a:rPr lang="ru-RU" sz="2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число 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18 </a:t>
            </a:r>
            <a:r>
              <a:rPr lang="ru-RU" sz="2000" b="1" i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</a:t>
            </a:r>
            <a:br>
              <a:rPr lang="ru-RU" sz="2000" b="1" i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кратно числу 8.</a:t>
            </a:r>
            <a:endParaRPr lang="ru-RU" sz="2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410" y="4653170"/>
            <a:ext cx="1409700" cy="1388555"/>
          </a:xfrm>
          <a:prstGeom prst="rect">
            <a:avLst/>
          </a:prstGeom>
          <a:noFill/>
        </p:spPr>
      </p:pic>
      <p:pic>
        <p:nvPicPr>
          <p:cNvPr id="28678" name="Picture 6" descr="Просмотреть подробности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1844824"/>
            <a:ext cx="914400" cy="914401"/>
          </a:xfrm>
          <a:prstGeom prst="rect">
            <a:avLst/>
          </a:prstGeom>
          <a:noFill/>
        </p:spPr>
      </p:pic>
      <p:pic>
        <p:nvPicPr>
          <p:cNvPr id="10" name="Picture 6" descr="Просмотреть подробности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6136" y="2204864"/>
            <a:ext cx="914400" cy="914401"/>
          </a:xfrm>
          <a:prstGeom prst="rect">
            <a:avLst/>
          </a:prstGeom>
          <a:noFill/>
        </p:spPr>
      </p:pic>
      <p:pic>
        <p:nvPicPr>
          <p:cNvPr id="11" name="Picture 6" descr="Просмотреть подробности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224" y="2276872"/>
            <a:ext cx="914400" cy="914401"/>
          </a:xfrm>
          <a:prstGeom prst="rect">
            <a:avLst/>
          </a:prstGeom>
          <a:noFill/>
        </p:spPr>
      </p:pic>
      <p:pic>
        <p:nvPicPr>
          <p:cNvPr id="12" name="Picture 6" descr="Просмотреть подробности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168" y="1916832"/>
            <a:ext cx="914400" cy="914401"/>
          </a:xfrm>
          <a:prstGeom prst="rect">
            <a:avLst/>
          </a:prstGeom>
          <a:noFill/>
        </p:spPr>
      </p:pic>
      <p:sp>
        <p:nvSpPr>
          <p:cNvPr id="1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11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7596420" y="1484730"/>
            <a:ext cx="1208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(Да.) 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2987780" y="1988800"/>
            <a:ext cx="1208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(Да.) 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2915770" y="2420860"/>
            <a:ext cx="1208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(Да.) 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358082" y="928670"/>
            <a:ext cx="1428760" cy="1388555"/>
          </a:xfrm>
          <a:prstGeom prst="rect">
            <a:avLst/>
          </a:prstGeom>
          <a:noFill/>
        </p:spPr>
      </p:pic>
      <p:sp>
        <p:nvSpPr>
          <p:cNvPr id="3" name="Выноска-облако 2"/>
          <p:cNvSpPr/>
          <p:nvPr/>
        </p:nvSpPr>
        <p:spPr>
          <a:xfrm>
            <a:off x="1187530" y="1700760"/>
            <a:ext cx="6192688" cy="903020"/>
          </a:xfrm>
          <a:prstGeom prst="cloudCallout">
            <a:avLst>
              <a:gd name="adj1" fmla="val 100125"/>
              <a:gd name="adj2" fmla="val 75334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Определение!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4005064"/>
            <a:ext cx="177163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i="1" dirty="0" smtClean="0">
                <a:solidFill>
                  <a:srgbClr val="FF0000"/>
                </a:solidFill>
              </a:rPr>
              <a:t>с : а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1115520" y="1484730"/>
            <a:ext cx="7025434" cy="1143008"/>
          </a:xfrm>
          <a:prstGeom prst="cloudCallout">
            <a:avLst>
              <a:gd name="adj1" fmla="val 49743"/>
              <a:gd name="adj2" fmla="val 111059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2800" b="1" i="1" dirty="0" smtClean="0">
                <a:solidFill>
                  <a:schemeClr val="tx1"/>
                </a:solidFill>
              </a:rPr>
              <a:t>Назовите числа  кратны 10 ?</a:t>
            </a:r>
            <a:endParaRPr lang="ru-RU" sz="3200" b="1" i="1" dirty="0">
              <a:solidFill>
                <a:schemeClr val="tx1"/>
              </a:solidFill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971500" y="1700760"/>
            <a:ext cx="7143800" cy="857256"/>
          </a:xfrm>
          <a:prstGeom prst="cloudCallout">
            <a:avLst>
              <a:gd name="adj1" fmla="val 42974"/>
              <a:gd name="adj2" fmla="val 103793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Можно ли  назвать самое большое число, кратное 10?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" name="Выноска-облако 8"/>
          <p:cNvSpPr/>
          <p:nvPr/>
        </p:nvSpPr>
        <p:spPr>
          <a:xfrm>
            <a:off x="1043510" y="1196690"/>
            <a:ext cx="6286544" cy="1714512"/>
          </a:xfrm>
          <a:prstGeom prst="cloudCallout">
            <a:avLst>
              <a:gd name="adj1" fmla="val 57085"/>
              <a:gd name="adj2" fmla="val 35310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</a:rPr>
              <a:t> </a:t>
            </a:r>
            <a:r>
              <a:rPr lang="ru-RU" sz="2400" b="1" i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Вывод </a:t>
            </a:r>
            <a:r>
              <a:rPr lang="ru-RU" sz="2400" b="1" i="1" dirty="0" smtClean="0">
                <a:solidFill>
                  <a:schemeClr val="tx1"/>
                </a:solidFill>
              </a:rPr>
              <a:t>: любое натуральное число имеет бесконечно много кратных.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28992" y="6429396"/>
            <a:ext cx="21483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/>
              <a:t>©Кравченко Галина Михайловна</a:t>
            </a:r>
            <a:endParaRPr lang="ru-RU" sz="1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11560" y="2780928"/>
            <a:ext cx="78488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Кратным натурального числа а </a:t>
            </a: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называют натуральное число с, которое делится без остатка на а.</a:t>
            </a:r>
            <a:endParaRPr lang="ru-RU" sz="28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Дата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187530" y="5013220"/>
            <a:ext cx="73450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Число с - кратное числа а;     </a:t>
            </a:r>
          </a:p>
          <a:p>
            <a:pPr algn="ctr"/>
            <a:r>
              <a:rPr lang="ru-RU" sz="3200" b="1" i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с, а - натуральные числа.</a:t>
            </a:r>
            <a:endParaRPr lang="ru-RU" sz="3200" b="1" i="1" dirty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Номер слайда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12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Изучение нового материала.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  <p:bldP spid="7" grpId="0" animBg="1"/>
      <p:bldP spid="7" grpId="1" animBg="1"/>
      <p:bldP spid="8" grpId="0" animBg="1"/>
      <p:bldP spid="8" grpId="1" animBg="1"/>
      <p:bldP spid="9" grpId="0" animBg="1"/>
      <p:bldP spid="12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13</a:t>
            </a:fld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17737" y="3717040"/>
            <a:ext cx="855490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Найдите закономерность. </a:t>
            </a:r>
          </a:p>
          <a:p>
            <a:pPr algn="ctr"/>
            <a:r>
              <a:rPr lang="ru-RU" sz="2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(Наименьшее кратное  натурального числа</a:t>
            </a:r>
            <a:r>
              <a:rPr lang="en-US" sz="2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- </a:t>
            </a:r>
          </a:p>
          <a:p>
            <a:pPr algn="ctr"/>
            <a:r>
              <a:rPr lang="ru-RU" sz="2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само число.)</a:t>
            </a:r>
            <a:endParaRPr lang="ru-RU" sz="28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8171" y="980660"/>
            <a:ext cx="75360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К(3) =  3;  6;  9;  12; 15;  18;  …</a:t>
            </a:r>
            <a:endParaRPr lang="ru-RU" sz="40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0131" y="2636890"/>
            <a:ext cx="87438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К(11) = 11;   22;  33;  44;   55;  66; …</a:t>
            </a:r>
            <a:endParaRPr lang="ru-RU" sz="40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500958" y="2571744"/>
            <a:ext cx="1357322" cy="1388555"/>
          </a:xfrm>
          <a:prstGeom prst="rect">
            <a:avLst/>
          </a:prstGeom>
          <a:noFill/>
        </p:spPr>
      </p:pic>
      <p:sp>
        <p:nvSpPr>
          <p:cNvPr id="4" name="Выноска-облако 3"/>
          <p:cNvSpPr/>
          <p:nvPr/>
        </p:nvSpPr>
        <p:spPr>
          <a:xfrm>
            <a:off x="357158" y="1071546"/>
            <a:ext cx="6357982" cy="1643074"/>
          </a:xfrm>
          <a:prstGeom prst="cloudCallout">
            <a:avLst>
              <a:gd name="adj1" fmla="val 65496"/>
              <a:gd name="adj2" fmla="val 64846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Запишите в порядке возрастания все делители чисел: 6, 20, 32, 17.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57686" y="3143248"/>
            <a:ext cx="13408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Решение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71736" y="3643314"/>
            <a:ext cx="4429156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6:    </a:t>
            </a:r>
            <a:r>
              <a:rPr lang="ru-RU" b="1" dirty="0" smtClean="0">
                <a:solidFill>
                  <a:srgbClr val="FF0000"/>
                </a:solidFill>
              </a:rPr>
              <a:t>1, 2, 3, 6.</a:t>
            </a:r>
            <a:r>
              <a:rPr lang="ru-RU" dirty="0" smtClean="0"/>
              <a:t>	                                  </a:t>
            </a:r>
            <a:r>
              <a:rPr lang="en-US" dirty="0" smtClean="0"/>
              <a:t>  </a:t>
            </a:r>
            <a:r>
              <a:rPr lang="ru-RU" dirty="0" smtClean="0"/>
              <a:t> 4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20:  </a:t>
            </a:r>
            <a:r>
              <a:rPr lang="ru-RU" b="1" dirty="0" smtClean="0">
                <a:solidFill>
                  <a:srgbClr val="FF0000"/>
                </a:solidFill>
              </a:rPr>
              <a:t>1, 2, 4, 5, 10, 20.                            </a:t>
            </a:r>
            <a:r>
              <a:rPr lang="en-US" b="1" dirty="0" smtClean="0">
                <a:solidFill>
                  <a:srgbClr val="FF0000"/>
                </a:solidFill>
              </a:rPr>
              <a:t>       </a:t>
            </a:r>
            <a:r>
              <a:rPr lang="ru-RU" dirty="0" smtClean="0"/>
              <a:t>6</a:t>
            </a:r>
            <a:br>
              <a:rPr lang="ru-RU" dirty="0" smtClean="0"/>
            </a:br>
            <a:r>
              <a:rPr lang="ru-RU" b="1" dirty="0" smtClean="0"/>
              <a:t>32:  </a:t>
            </a:r>
            <a:r>
              <a:rPr lang="ru-RU" b="1" dirty="0" smtClean="0">
                <a:solidFill>
                  <a:srgbClr val="FF0000"/>
                </a:solidFill>
              </a:rPr>
              <a:t>1, 2, 4, 8, 16, 32.</a:t>
            </a:r>
            <a:r>
              <a:rPr lang="ru-RU" dirty="0" smtClean="0"/>
              <a:t>	                    6</a:t>
            </a:r>
          </a:p>
          <a:p>
            <a:r>
              <a:rPr lang="ru-RU" b="1" dirty="0" smtClean="0"/>
              <a:t>17:  </a:t>
            </a:r>
            <a:r>
              <a:rPr lang="ru-RU" b="1" dirty="0" smtClean="0">
                <a:solidFill>
                  <a:srgbClr val="FF0000"/>
                </a:solidFill>
              </a:rPr>
              <a:t>1, 17.</a:t>
            </a:r>
            <a:r>
              <a:rPr lang="ru-RU" dirty="0" smtClean="0"/>
              <a:t>	                                  </a:t>
            </a:r>
            <a:r>
              <a:rPr lang="en-US" dirty="0" smtClean="0"/>
              <a:t>  </a:t>
            </a:r>
            <a:r>
              <a:rPr lang="ru-RU" dirty="0" smtClean="0"/>
              <a:t> 2</a:t>
            </a:r>
            <a:endParaRPr lang="ru-RU" dirty="0"/>
          </a:p>
        </p:txBody>
      </p:sp>
      <p:sp>
        <p:nvSpPr>
          <p:cNvPr id="7" name="Кольцо 6"/>
          <p:cNvSpPr/>
          <p:nvPr/>
        </p:nvSpPr>
        <p:spPr>
          <a:xfrm>
            <a:off x="2948025" y="3645030"/>
            <a:ext cx="288040" cy="288040"/>
          </a:xfrm>
          <a:prstGeom prst="donut">
            <a:avLst>
              <a:gd name="adj" fmla="val 6667"/>
            </a:avLst>
          </a:prstGeom>
          <a:solidFill>
            <a:schemeClr val="accent5">
              <a:lumMod val="75000"/>
            </a:schemeClr>
          </a:solidFill>
          <a:ln w="222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Кольцо 7"/>
          <p:cNvSpPr/>
          <p:nvPr/>
        </p:nvSpPr>
        <p:spPr>
          <a:xfrm>
            <a:off x="2984462" y="3929066"/>
            <a:ext cx="275456" cy="292044"/>
          </a:xfrm>
          <a:prstGeom prst="donut">
            <a:avLst>
              <a:gd name="adj" fmla="val 6667"/>
            </a:avLst>
          </a:prstGeom>
          <a:solidFill>
            <a:schemeClr val="accent5">
              <a:lumMod val="75000"/>
            </a:schemeClr>
          </a:solidFill>
          <a:ln w="222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Кольцо 8"/>
          <p:cNvSpPr/>
          <p:nvPr/>
        </p:nvSpPr>
        <p:spPr>
          <a:xfrm>
            <a:off x="3000364" y="4214818"/>
            <a:ext cx="275456" cy="294332"/>
          </a:xfrm>
          <a:prstGeom prst="donut">
            <a:avLst>
              <a:gd name="adj" fmla="val 6667"/>
            </a:avLst>
          </a:prstGeom>
          <a:solidFill>
            <a:schemeClr val="accent5">
              <a:lumMod val="75000"/>
            </a:schemeClr>
          </a:solidFill>
          <a:ln w="222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ольцо 9"/>
          <p:cNvSpPr/>
          <p:nvPr/>
        </p:nvSpPr>
        <p:spPr>
          <a:xfrm>
            <a:off x="2967860" y="4500570"/>
            <a:ext cx="283656" cy="285752"/>
          </a:xfrm>
          <a:prstGeom prst="donut">
            <a:avLst>
              <a:gd name="adj" fmla="val 6667"/>
            </a:avLst>
          </a:prstGeom>
          <a:solidFill>
            <a:schemeClr val="accent5">
              <a:lumMod val="75000"/>
            </a:schemeClr>
          </a:solidFill>
          <a:ln w="222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Выноска-облако 10"/>
          <p:cNvSpPr/>
          <p:nvPr/>
        </p:nvSpPr>
        <p:spPr>
          <a:xfrm>
            <a:off x="642910" y="642918"/>
            <a:ext cx="6357982" cy="1643074"/>
          </a:xfrm>
          <a:prstGeom prst="cloudCallout">
            <a:avLst>
              <a:gd name="adj1" fmla="val 64537"/>
              <a:gd name="adj2" fmla="val 52788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Какую закономерность вы заметили?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" name="Выноска-облако 11"/>
          <p:cNvSpPr/>
          <p:nvPr/>
        </p:nvSpPr>
        <p:spPr>
          <a:xfrm>
            <a:off x="1403560" y="5013220"/>
            <a:ext cx="6357982" cy="1643074"/>
          </a:xfrm>
          <a:prstGeom prst="cloudCallout">
            <a:avLst>
              <a:gd name="adj1" fmla="val -44409"/>
              <a:gd name="adj2" fmla="val 3548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</a:rPr>
              <a:t>Число 1 является делителем всех этих чисел, и все числа делятся на самих себя.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13" name="Кольцо 12"/>
          <p:cNvSpPr/>
          <p:nvPr/>
        </p:nvSpPr>
        <p:spPr>
          <a:xfrm>
            <a:off x="3245260" y="4500570"/>
            <a:ext cx="357190" cy="285752"/>
          </a:xfrm>
          <a:prstGeom prst="donut">
            <a:avLst>
              <a:gd name="adj" fmla="val 6667"/>
            </a:avLst>
          </a:prstGeom>
          <a:solidFill>
            <a:srgbClr val="00B0F0"/>
          </a:solidFill>
          <a:ln w="222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Кольцо 13"/>
          <p:cNvSpPr/>
          <p:nvPr/>
        </p:nvSpPr>
        <p:spPr>
          <a:xfrm>
            <a:off x="4243890" y="4214818"/>
            <a:ext cx="357190" cy="285752"/>
          </a:xfrm>
          <a:prstGeom prst="donut">
            <a:avLst>
              <a:gd name="adj" fmla="val 6667"/>
            </a:avLst>
          </a:prstGeom>
          <a:solidFill>
            <a:srgbClr val="00B0F0"/>
          </a:solidFill>
          <a:ln w="222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Кольцо 14"/>
          <p:cNvSpPr/>
          <p:nvPr/>
        </p:nvSpPr>
        <p:spPr>
          <a:xfrm>
            <a:off x="4235834" y="3929066"/>
            <a:ext cx="357190" cy="285752"/>
          </a:xfrm>
          <a:prstGeom prst="donut">
            <a:avLst>
              <a:gd name="adj" fmla="val 6667"/>
            </a:avLst>
          </a:prstGeom>
          <a:solidFill>
            <a:srgbClr val="00B0F0"/>
          </a:solidFill>
          <a:ln w="222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Кольцо 15"/>
          <p:cNvSpPr/>
          <p:nvPr/>
        </p:nvSpPr>
        <p:spPr>
          <a:xfrm>
            <a:off x="3625762" y="3682668"/>
            <a:ext cx="357190" cy="285752"/>
          </a:xfrm>
          <a:prstGeom prst="donut">
            <a:avLst>
              <a:gd name="adj" fmla="val 6667"/>
            </a:avLst>
          </a:prstGeom>
          <a:solidFill>
            <a:srgbClr val="00B0F0"/>
          </a:solidFill>
          <a:ln w="222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Выноска-облако 17"/>
          <p:cNvSpPr/>
          <p:nvPr/>
        </p:nvSpPr>
        <p:spPr>
          <a:xfrm>
            <a:off x="755576" y="548680"/>
            <a:ext cx="6357982" cy="2000264"/>
          </a:xfrm>
          <a:prstGeom prst="cloudCallout">
            <a:avLst>
              <a:gd name="adj1" fmla="val 48717"/>
              <a:gd name="adj2" fmla="val 68954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</a:rPr>
              <a:t>Вывод.</a:t>
            </a:r>
          </a:p>
          <a:p>
            <a:pPr algn="ctr"/>
            <a:r>
              <a:rPr lang="ru-RU" sz="2000" b="1" i="1" dirty="0" smtClean="0">
                <a:solidFill>
                  <a:srgbClr val="FF0000"/>
                </a:solidFill>
              </a:rPr>
              <a:t> </a:t>
            </a:r>
            <a:r>
              <a:rPr lang="ru-RU" sz="2000" b="1" i="1" dirty="0" smtClean="0">
                <a:solidFill>
                  <a:schemeClr val="tx1"/>
                </a:solidFill>
              </a:rPr>
              <a:t>Число 1 является делителем любого натурального числа. Само число является делителем для самого себя.</a:t>
            </a:r>
            <a:endParaRPr lang="ru-RU" sz="2000" b="1" i="1" dirty="0">
              <a:solidFill>
                <a:schemeClr val="tx1"/>
              </a:solidFill>
            </a:endParaRPr>
          </a:p>
        </p:txBody>
      </p:sp>
      <p:sp>
        <p:nvSpPr>
          <p:cNvPr id="20" name="Дата 1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14</a:t>
            </a:fld>
            <a:endParaRPr lang="ru-RU" dirty="0"/>
          </a:p>
        </p:txBody>
      </p:sp>
      <p:sp>
        <p:nvSpPr>
          <p:cNvPr id="25" name="Нижний колонтитул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1470025" y="1155700"/>
            <a:ext cx="963613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188913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188913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161764" y="2924930"/>
            <a:ext cx="8820472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7975" algn="l"/>
              </a:tabLs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Решение: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7975" algn="l"/>
              </a:tabLs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Числа, кратные числу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3: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3, 6, 9, 12, 15, ...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7975" algn="l"/>
              </a:tabLs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Числа, кратные числу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5: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5, 10, 15, 20, ...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7975" algn="l"/>
              </a:tabLs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Продавец может взять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гири по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кг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гири по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 кг:   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7975" algn="l"/>
              </a:tabLst>
            </a:pPr>
            <a:endParaRPr kumimoji="0" lang="en-US" sz="24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7975" algn="l"/>
              </a:tabLst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· 3 + 5 · 4 = 29 (кг).</a:t>
            </a:r>
            <a:endParaRPr kumimoji="0" lang="ru-RU" sz="36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7544" y="1052736"/>
            <a:ext cx="79563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У продавца имеется много гирь весом 3 кг и 5 кг.</a:t>
            </a:r>
          </a:p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 Может ли он взвесить товар массой 29 кг?</a:t>
            </a:r>
            <a:endParaRPr 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208533" y="260560"/>
            <a:ext cx="47269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40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Times New Roman"/>
              </a:rPr>
              <a:t>Работа над задачей.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15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440" y="692620"/>
            <a:ext cx="784977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В спортивном празднике участвовали 90 школьников.</a:t>
            </a:r>
          </a:p>
          <a:p>
            <a:pPr algn="ctr"/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Могут ли они на заключительном параде построиться </a:t>
            </a:r>
          </a:p>
          <a:p>
            <a:pPr algn="ctr"/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в две одинаковые шеренги? В пять одинаковых шеренг?</a:t>
            </a:r>
          </a:p>
          <a:p>
            <a:pPr algn="ctr"/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В одиннадцать одинаковых шеренг? В колонну по шесть </a:t>
            </a:r>
          </a:p>
          <a:p>
            <a:pPr algn="ctr"/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человек в ряд?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79890" y="2348850"/>
            <a:ext cx="14241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Ответ:</a:t>
            </a:r>
            <a:endParaRPr lang="ru-RU" sz="2400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430" y="4437140"/>
            <a:ext cx="56028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 колонну по 6 </a:t>
            </a: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человек в ряд, т. к. </a:t>
            </a:r>
          </a:p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90 : 6 = 15. </a:t>
            </a:r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707880" y="260560"/>
            <a:ext cx="1254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Задача</a:t>
            </a:r>
            <a:endParaRPr lang="ru-RU" sz="2400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7430" y="2708900"/>
            <a:ext cx="81371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Школьники могут построиться </a:t>
            </a:r>
          </a:p>
          <a:p>
            <a:pPr lvl="0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en-US" sz="24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шеренги </a:t>
            </a:r>
            <a:r>
              <a:rPr lang="ru-RU" sz="24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по:</a:t>
            </a:r>
          </a:p>
          <a:p>
            <a:pPr lvl="0" algn="ctr"/>
            <a:r>
              <a:rPr lang="ru-RU" sz="24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i="1" dirty="0" smtClean="0">
                <a:solidFill>
                  <a:srgbClr val="F79646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90 : 2 = 45 школьников;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67430" y="3573020"/>
            <a:ext cx="8065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 5 шеренг </a:t>
            </a:r>
            <a:r>
              <a:rPr lang="ru-RU" sz="24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по</a:t>
            </a:r>
          </a:p>
          <a:p>
            <a:pPr lvl="0" algn="ctr"/>
            <a:r>
              <a:rPr lang="ru-RU" sz="24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i="1" dirty="0" smtClean="0">
                <a:solidFill>
                  <a:srgbClr val="F79646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90 : 5 = 18 школьников;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67430" y="5373270"/>
            <a:ext cx="83531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Но не могут в 11 шеренг</a:t>
            </a: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, т. к. 90 не делится </a:t>
            </a:r>
          </a:p>
          <a:p>
            <a:pPr lvl="0"/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на 11 без остатка.</a:t>
            </a:r>
            <a:endParaRPr 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16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3" grpId="0"/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0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Докажите, что число 70 525 кратно числу 217, а число 729  является делителем числа  225 261. </a:t>
            </a:r>
            <a:endParaRPr lang="ru-RU" sz="32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Выноска-облако 2"/>
          <p:cNvSpPr/>
          <p:nvPr/>
        </p:nvSpPr>
        <p:spPr>
          <a:xfrm>
            <a:off x="2195670" y="4857736"/>
            <a:ext cx="6357982" cy="2000264"/>
          </a:xfrm>
          <a:prstGeom prst="cloudCallout">
            <a:avLst>
              <a:gd name="adj1" fmla="val -50615"/>
              <a:gd name="adj2" fmla="val -1159"/>
            </a:avLst>
          </a:prstGeom>
          <a:solidFill>
            <a:srgbClr val="FFC000"/>
          </a:solidFill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</a:rPr>
              <a:t>Нужно 225 261 разделить на 729, если оно делится</a:t>
            </a:r>
            <a:br>
              <a:rPr lang="ru-RU" sz="2000" b="1" i="1" dirty="0" smtClean="0">
                <a:solidFill>
                  <a:schemeClr val="tx1"/>
                </a:solidFill>
              </a:rPr>
            </a:br>
            <a:r>
              <a:rPr lang="ru-RU" sz="2000" b="1" i="1" dirty="0" smtClean="0">
                <a:solidFill>
                  <a:schemeClr val="tx1"/>
                </a:solidFill>
              </a:rPr>
              <a:t>без остатка, то число 729 является делителем числа 225 261.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556792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225 261 : 729 = 309,число 729 является делителем числа 225 261.</a:t>
            </a:r>
            <a:endParaRPr lang="ru-RU" sz="3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827584" y="3861048"/>
            <a:ext cx="6643702" cy="1214446"/>
          </a:xfrm>
          <a:prstGeom prst="cloudCallout">
            <a:avLst>
              <a:gd name="adj1" fmla="val 57453"/>
              <a:gd name="adj2" fmla="val 9942"/>
            </a:avLst>
          </a:prstGeom>
          <a:solidFill>
            <a:schemeClr val="accent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Как доказать, что число 70 525 кратно числу 217? </a:t>
            </a:r>
            <a:endParaRPr lang="ru-RU" sz="2000" b="1" i="1" dirty="0" smtClean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2708920"/>
            <a:ext cx="8964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70 525 : 217 = 325, следовательно, число </a:t>
            </a:r>
          </a:p>
          <a:p>
            <a:pPr algn="ctr"/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70 525 кратно числу 217.</a:t>
            </a:r>
          </a:p>
        </p:txBody>
      </p:sp>
      <p:sp>
        <p:nvSpPr>
          <p:cNvPr id="10" name="Выноска-облако 9"/>
          <p:cNvSpPr/>
          <p:nvPr/>
        </p:nvSpPr>
        <p:spPr>
          <a:xfrm>
            <a:off x="2171786" y="4889598"/>
            <a:ext cx="6357982" cy="1920276"/>
          </a:xfrm>
          <a:prstGeom prst="cloudCallout">
            <a:avLst>
              <a:gd name="adj1" fmla="val -43041"/>
              <a:gd name="adj2" fmla="val 19051"/>
            </a:avLst>
          </a:prstGeom>
          <a:solidFill>
            <a:srgbClr val="FFC000"/>
          </a:solidFill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Нужно 70 525 разделить на 217, если оно делится нацело, то является кратным.</a:t>
            </a:r>
          </a:p>
          <a:p>
            <a:pPr algn="ctr"/>
            <a:endParaRPr lang="ru-RU" sz="2000" b="1" i="1" dirty="0" smtClean="0">
              <a:solidFill>
                <a:schemeClr val="tx1"/>
              </a:solidFill>
            </a:endParaRPr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17</a:t>
            </a:fld>
            <a:endParaRPr lang="ru-RU" dirty="0"/>
          </a:p>
        </p:txBody>
      </p:sp>
      <p:sp>
        <p:nvSpPr>
          <p:cNvPr id="15" name="Нижний колонтитул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7" grpId="0" animBg="1"/>
      <p:bldP spid="9" grpId="0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285728"/>
            <a:ext cx="7594900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rgbClr val="FFFF00"/>
            </a:solidFill>
          </a:ln>
        </p:spPr>
        <p:txBody>
          <a:bodyPr wrap="none">
            <a:spAutoFit/>
          </a:bodyPr>
          <a:lstStyle/>
          <a:p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Закрепление изученного материала.</a:t>
            </a:r>
            <a:endParaRPr lang="ru-RU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1052736"/>
            <a:ext cx="84996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Является ли число 15 делителем 105? </a:t>
            </a:r>
          </a:p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Является ли делителем числа 105 частное 105 : 15?</a:t>
            </a:r>
            <a:endParaRPr 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470" y="4581160"/>
            <a:ext cx="72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i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 б) да, частное 105 : 15 </a:t>
            </a: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= 7 - </a:t>
            </a: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является </a:t>
            </a: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				</a:t>
            </a: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делителем числа 105, </a:t>
            </a: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так как при делении 105 на 15 получается 7. </a:t>
            </a:r>
            <a:endParaRPr 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47864" y="2132856"/>
            <a:ext cx="1874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Решение.</a:t>
            </a:r>
            <a:endParaRPr lang="ru-RU" sz="2800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18</a:t>
            </a:fld>
            <a:endParaRPr lang="ru-RU" dirty="0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83460" y="2996940"/>
            <a:ext cx="78490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а) да, 15 - делитель 105, так как 105 делится на 15 без остатка, 105 : 15 = 7;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430" y="476590"/>
            <a:ext cx="818711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Напишите все двузначные числа, кратные </a:t>
            </a:r>
          </a:p>
          <a:p>
            <a:r>
              <a:rPr lang="ru-RU" sz="28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числу:      а) 8;    б) 11;    в) 48;    г) 99.</a:t>
            </a:r>
            <a:endParaRPr lang="ru-RU" sz="28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51900" y="1700760"/>
            <a:ext cx="1874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Решение.</a:t>
            </a:r>
            <a:endParaRPr lang="ru-RU" sz="2800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2780928"/>
            <a:ext cx="76530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а) числа 16, 24, 32, 40, 48, 56, 64, 72, 80, 96 </a:t>
            </a:r>
          </a:p>
          <a:p>
            <a:r>
              <a:rPr lang="ru-RU" sz="28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кратны числу 8;</a:t>
            </a:r>
            <a:endParaRPr lang="ru-RU" sz="28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3789040"/>
            <a:ext cx="70493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б) числа 11, 22, 33, 44, 55, 66, 77, 88, 99 </a:t>
            </a:r>
          </a:p>
          <a:p>
            <a:r>
              <a:rPr lang="ru-RU" sz="28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кратны числу 11;</a:t>
            </a:r>
            <a:endParaRPr lang="ru-RU" sz="28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4869160"/>
            <a:ext cx="6085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в) числа 48, 96 </a:t>
            </a:r>
            <a:r>
              <a:rPr lang="ru-RU" sz="28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кратны числу 48;</a:t>
            </a:r>
            <a:endParaRPr lang="ru-RU" sz="28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5589240"/>
            <a:ext cx="5368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г) число 99 </a:t>
            </a:r>
            <a:r>
              <a:rPr lang="ru-RU" sz="28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кратно числу 99.</a:t>
            </a:r>
            <a:endParaRPr lang="ru-RU" sz="28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19</a:t>
            </a:fld>
            <a:endParaRPr lang="ru-RU" dirty="0"/>
          </a:p>
        </p:txBody>
      </p:sp>
      <p:sp>
        <p:nvSpPr>
          <p:cNvPr id="15" name="Нижний колонтитул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3815" y="620610"/>
            <a:ext cx="87563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/>
              <a:t>В первом мешке было 54,4 кг крупы, во втором – в 1,7 раза </a:t>
            </a:r>
          </a:p>
          <a:p>
            <a:r>
              <a:rPr lang="ru-RU" sz="2400" b="1" i="1" dirty="0" smtClean="0"/>
              <a:t>меньше, чем в первом, а в третьем – на 2,6 кг больше, чем во</a:t>
            </a:r>
          </a:p>
          <a:p>
            <a:r>
              <a:rPr lang="ru-RU" sz="2400" b="1" i="1" dirty="0" smtClean="0"/>
              <a:t> втором. Сколько килограммов крупы было в трех мешках</a:t>
            </a:r>
          </a:p>
          <a:p>
            <a:r>
              <a:rPr lang="ru-RU" sz="2400" b="1" i="1" dirty="0" smtClean="0"/>
              <a:t> вместе?</a:t>
            </a:r>
            <a:endParaRPr lang="ru-RU" sz="2400" b="1" i="1" dirty="0"/>
          </a:p>
        </p:txBody>
      </p:sp>
      <p:grpSp>
        <p:nvGrpSpPr>
          <p:cNvPr id="3" name="Группа 8"/>
          <p:cNvGrpSpPr/>
          <p:nvPr/>
        </p:nvGrpSpPr>
        <p:grpSpPr>
          <a:xfrm>
            <a:off x="539552" y="2060848"/>
            <a:ext cx="1368152" cy="1368153"/>
            <a:chOff x="539552" y="1916832"/>
            <a:chExt cx="1368152" cy="1368153"/>
          </a:xfrm>
        </p:grpSpPr>
        <p:pic>
          <p:nvPicPr>
            <p:cNvPr id="1028" name="Picture 4" descr="Просмотреть подробности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EFFFA"/>
                </a:clrFrom>
                <a:clrTo>
                  <a:srgbClr val="FEFFFA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9552" y="1916832"/>
              <a:ext cx="1368152" cy="1368153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755576" y="2852936"/>
              <a:ext cx="9380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i="1" dirty="0" smtClean="0">
                  <a:latin typeface="Arial" pitchFamily="34" charset="0"/>
                  <a:cs typeface="Arial" pitchFamily="34" charset="0"/>
                </a:rPr>
                <a:t>54,4 кг</a:t>
              </a:r>
              <a:endParaRPr lang="ru-RU" b="1" i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" name="Группа 10"/>
          <p:cNvGrpSpPr/>
          <p:nvPr/>
        </p:nvGrpSpPr>
        <p:grpSpPr>
          <a:xfrm>
            <a:off x="755576" y="3501008"/>
            <a:ext cx="914400" cy="914401"/>
            <a:chOff x="827584" y="3573016"/>
            <a:chExt cx="914400" cy="914401"/>
          </a:xfrm>
        </p:grpSpPr>
        <p:pic>
          <p:nvPicPr>
            <p:cNvPr id="1030" name="Picture 6" descr="Просмотреть подробности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7584" y="3573016"/>
              <a:ext cx="914400" cy="914401"/>
            </a:xfrm>
            <a:prstGeom prst="rect">
              <a:avLst/>
            </a:prstGeom>
            <a:noFill/>
          </p:spPr>
        </p:pic>
        <p:sp>
          <p:nvSpPr>
            <p:cNvPr id="10" name="TextBox 9"/>
            <p:cNvSpPr txBox="1"/>
            <p:nvPr/>
          </p:nvSpPr>
          <p:spPr>
            <a:xfrm>
              <a:off x="1187624" y="4077072"/>
              <a:ext cx="29687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solidFill>
                    <a:srgbClr val="FF0000"/>
                  </a:solidFill>
                </a:rPr>
                <a:t>?</a:t>
              </a:r>
              <a:endParaRPr lang="ru-RU" sz="2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" name="Группа 22"/>
          <p:cNvGrpSpPr/>
          <p:nvPr/>
        </p:nvGrpSpPr>
        <p:grpSpPr>
          <a:xfrm>
            <a:off x="1691680" y="3789040"/>
            <a:ext cx="1922512" cy="461665"/>
            <a:chOff x="1691680" y="3789040"/>
            <a:chExt cx="1922512" cy="461665"/>
          </a:xfrm>
        </p:grpSpPr>
        <p:sp>
          <p:nvSpPr>
            <p:cNvPr id="12" name="TextBox 11"/>
            <p:cNvSpPr txBox="1"/>
            <p:nvPr/>
          </p:nvSpPr>
          <p:spPr>
            <a:xfrm>
              <a:off x="1691680" y="3789040"/>
              <a:ext cx="13933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i="1" dirty="0" smtClean="0">
                  <a:latin typeface="Arial" pitchFamily="34" charset="0"/>
                  <a:cs typeface="Arial" pitchFamily="34" charset="0"/>
                </a:rPr>
                <a:t>- в 1,7 р</a:t>
              </a:r>
              <a:r>
                <a:rPr lang="ru-RU" dirty="0" smtClean="0"/>
                <a:t>.</a:t>
              </a:r>
              <a:endParaRPr lang="ru-RU" dirty="0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3131840" y="3861048"/>
              <a:ext cx="482352" cy="36004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rgbClr val="FF0000"/>
                  </a:solidFill>
                </a:rPr>
                <a:t>&lt;</a:t>
              </a:r>
              <a:endParaRPr lang="ru-RU" sz="32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16" name="Выгнутая вниз стрелка 15"/>
          <p:cNvSpPr/>
          <p:nvPr/>
        </p:nvSpPr>
        <p:spPr>
          <a:xfrm rot="16200000">
            <a:off x="3372466" y="3116368"/>
            <a:ext cx="1511178" cy="552267"/>
          </a:xfrm>
          <a:prstGeom prst="curvedUp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7" name="Группа 17"/>
          <p:cNvGrpSpPr/>
          <p:nvPr/>
        </p:nvGrpSpPr>
        <p:grpSpPr>
          <a:xfrm>
            <a:off x="755576" y="4581128"/>
            <a:ext cx="914400" cy="914401"/>
            <a:chOff x="755576" y="4581128"/>
            <a:chExt cx="914400" cy="914401"/>
          </a:xfrm>
        </p:grpSpPr>
        <p:pic>
          <p:nvPicPr>
            <p:cNvPr id="1032" name="Picture 8" descr="Просмотреть подробности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D6D1CB"/>
                </a:clrFrom>
                <a:clrTo>
                  <a:srgbClr val="D6D1CB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55576" y="4581128"/>
              <a:ext cx="914400" cy="914401"/>
            </a:xfrm>
            <a:prstGeom prst="rect">
              <a:avLst/>
            </a:prstGeom>
            <a:noFill/>
          </p:spPr>
        </p:pic>
        <p:sp>
          <p:nvSpPr>
            <p:cNvPr id="17" name="TextBox 16"/>
            <p:cNvSpPr txBox="1"/>
            <p:nvPr/>
          </p:nvSpPr>
          <p:spPr>
            <a:xfrm>
              <a:off x="1115616" y="5085184"/>
              <a:ext cx="29687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solidFill>
                    <a:srgbClr val="FF0000"/>
                  </a:solidFill>
                </a:rPr>
                <a:t>?</a:t>
              </a:r>
              <a:endParaRPr lang="ru-RU" sz="2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" name="Группа 23"/>
          <p:cNvGrpSpPr/>
          <p:nvPr/>
        </p:nvGrpSpPr>
        <p:grpSpPr>
          <a:xfrm>
            <a:off x="1835696" y="5013176"/>
            <a:ext cx="2210544" cy="461665"/>
            <a:chOff x="1835696" y="5013176"/>
            <a:chExt cx="2210544" cy="461665"/>
          </a:xfrm>
        </p:grpSpPr>
        <p:sp>
          <p:nvSpPr>
            <p:cNvPr id="19" name="TextBox 18"/>
            <p:cNvSpPr txBox="1"/>
            <p:nvPr/>
          </p:nvSpPr>
          <p:spPr>
            <a:xfrm>
              <a:off x="1835696" y="5013176"/>
              <a:ext cx="17684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i="1" dirty="0" smtClean="0">
                  <a:latin typeface="Arial" pitchFamily="34" charset="0"/>
                  <a:cs typeface="Arial" pitchFamily="34" charset="0"/>
                </a:rPr>
                <a:t>- на 2,6 кг </a:t>
              </a:r>
              <a:endParaRPr lang="ru-RU" sz="2400" b="1" i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Овал 19"/>
            <p:cNvSpPr/>
            <p:nvPr/>
          </p:nvSpPr>
          <p:spPr>
            <a:xfrm>
              <a:off x="3563888" y="5013176"/>
              <a:ext cx="482352" cy="36004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rgbClr val="FF0000"/>
                  </a:solidFill>
                </a:rPr>
                <a:t>&gt;</a:t>
              </a:r>
              <a:endParaRPr lang="ru-RU" sz="32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21" name="Выгнутая вниз стрелка 20"/>
          <p:cNvSpPr/>
          <p:nvPr/>
        </p:nvSpPr>
        <p:spPr>
          <a:xfrm rot="16200000">
            <a:off x="3804513" y="4340503"/>
            <a:ext cx="1511178" cy="552267"/>
          </a:xfrm>
          <a:prstGeom prst="curvedUp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11" name="Группа 25"/>
          <p:cNvGrpSpPr/>
          <p:nvPr/>
        </p:nvGrpSpPr>
        <p:grpSpPr>
          <a:xfrm>
            <a:off x="5580112" y="1988840"/>
            <a:ext cx="1137436" cy="3456384"/>
            <a:chOff x="4932040" y="1988840"/>
            <a:chExt cx="1137436" cy="3456384"/>
          </a:xfrm>
        </p:grpSpPr>
        <p:sp>
          <p:nvSpPr>
            <p:cNvPr id="22" name="Правая фигурная скобка 21"/>
            <p:cNvSpPr/>
            <p:nvPr/>
          </p:nvSpPr>
          <p:spPr>
            <a:xfrm>
              <a:off x="4932040" y="1988840"/>
              <a:ext cx="360040" cy="3456384"/>
            </a:xfrm>
            <a:prstGeom prst="rightBrace">
              <a:avLst/>
            </a:prstGeom>
            <a:ln w="7302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508104" y="3212976"/>
              <a:ext cx="56137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800" b="1" i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?</a:t>
              </a:r>
              <a:endParaRPr lang="ru-RU" sz="48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419872" y="5661248"/>
            <a:ext cx="17749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Решение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9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164288" y="2996952"/>
            <a:ext cx="1379984" cy="1359284"/>
          </a:xfrm>
          <a:prstGeom prst="rect">
            <a:avLst/>
          </a:prstGeom>
          <a:noFill/>
        </p:spPr>
      </p:pic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33" name="Номер слайда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20</a:t>
            </a:fld>
            <a:endParaRPr lang="ru-RU" dirty="0"/>
          </a:p>
        </p:txBody>
      </p:sp>
      <p:sp>
        <p:nvSpPr>
          <p:cNvPr id="34" name="Нижний колонтитул 3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2208533" y="0"/>
            <a:ext cx="42734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Работа над задачей.</a:t>
            </a:r>
            <a:endParaRPr lang="ru-RU" sz="36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1" grpId="0" animBg="1"/>
      <p:bldP spid="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3848" y="332656"/>
            <a:ext cx="17749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Решение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596336" y="332656"/>
            <a:ext cx="1104091" cy="108753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1520" y="1196752"/>
            <a:ext cx="815364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54,4 : 1,7 = 32 (кг) – крупы во</a:t>
            </a:r>
          </a:p>
          <a:p>
            <a:pPr marL="514350" indent="-514350"/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					 втором мешке;</a:t>
            </a:r>
            <a:endParaRPr lang="ru-RU" sz="3200" b="1" i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2564904"/>
            <a:ext cx="83663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2) 32 + 2,6 = 34,6 (кг) – крупы в </a:t>
            </a:r>
          </a:p>
          <a:p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				третьем мешке;</a:t>
            </a:r>
            <a:endParaRPr lang="ru-RU" sz="3200" b="1" i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005064"/>
            <a:ext cx="818288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3) 54,4 + 32 + 34, 6 = 121 (кг) – в трех </a:t>
            </a:r>
          </a:p>
          <a:p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				мешках вместе.</a:t>
            </a:r>
            <a:endParaRPr lang="ru-RU" sz="3200" b="1" i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75856" y="5805264"/>
            <a:ext cx="28046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Ответ: 121 кг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21</a:t>
            </a:fld>
            <a:endParaRPr lang="ru-RU" dirty="0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14.08.2011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61401" y="404580"/>
            <a:ext cx="742119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Ответить на вопросы:</a:t>
            </a:r>
            <a:endParaRPr lang="ru-RU" sz="54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755112" y="1412720"/>
            <a:ext cx="8065478" cy="3595222"/>
            <a:chOff x="755112" y="1412720"/>
            <a:chExt cx="8065478" cy="3595222"/>
          </a:xfrm>
        </p:grpSpPr>
        <p:sp>
          <p:nvSpPr>
            <p:cNvPr id="11" name="Rectangle 1"/>
            <p:cNvSpPr>
              <a:spLocks noChangeArrowheads="1"/>
            </p:cNvSpPr>
            <p:nvPr/>
          </p:nvSpPr>
          <p:spPr bwMode="auto">
            <a:xfrm>
              <a:off x="755112" y="1412720"/>
              <a:ext cx="7705070" cy="1600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v"/>
                <a:tabLst>
                  <a:tab pos="358775" algn="l"/>
                </a:tabLst>
              </a:pPr>
              <a:r>
                <a:rPr kumimoji="0" lang="ru-RU" sz="2000" b="1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</a:rPr>
                <a:t>С какими новыми понятиями мы  познакомились на этом</a:t>
              </a:r>
              <a:r>
                <a:rPr kumimoji="0" lang="ru-RU" sz="2000" b="1" i="1" u="none" strike="noStrike" cap="none" normalizeH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</a:rPr>
                <a:t> </a:t>
              </a:r>
              <a:r>
                <a:rPr kumimoji="0" lang="ru-RU" sz="2000" b="1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</a:rPr>
                <a:t>уроке?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v"/>
                <a:tabLst>
                  <a:tab pos="358775" algn="l"/>
                </a:tabLst>
              </a:pPr>
              <a:endPara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v"/>
                <a:tabLst>
                  <a:tab pos="358775" algn="l"/>
                </a:tabLst>
              </a:pPr>
              <a:r>
                <a:rPr kumimoji="0" lang="ru-RU" sz="2000" b="1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</a:rPr>
                <a:t>Назовите делители числа 8 и три числа, кратные числу 8.</a:t>
              </a:r>
              <a:endParaRPr kumimoji="0" lang="ru-RU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755470" y="3068950"/>
              <a:ext cx="8065120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v"/>
                <a:tabLst>
                  <a:tab pos="371475" algn="l"/>
                </a:tabLst>
              </a:pPr>
              <a:r>
                <a:rPr lang="ru-RU" sz="2000" b="1" i="1" dirty="0" smtClean="0">
                  <a:solidFill>
                    <a:srgbClr val="000000"/>
                  </a:solidFill>
                  <a:latin typeface="Arial" pitchFamily="34" charset="0"/>
                  <a:ea typeface="Times New Roman" pitchFamily="18" charset="0"/>
                </a:rPr>
                <a:t>Какое натуральное число является делителем любого натурального числа?</a:t>
              </a:r>
              <a:endParaRPr lang="ru-RU" sz="2000" b="1" i="1" dirty="0" smtClean="0">
                <a:latin typeface="Arial" pitchFamily="34" charset="0"/>
              </a:endParaRP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v"/>
                <a:tabLst>
                  <a:tab pos="371475" algn="l"/>
                </a:tabLst>
              </a:pPr>
              <a:r>
                <a:rPr lang="ru-RU" sz="2000" b="1" i="1" dirty="0" smtClean="0">
                  <a:solidFill>
                    <a:srgbClr val="000000"/>
                  </a:solidFill>
                  <a:latin typeface="Arial" pitchFamily="34" charset="0"/>
                  <a:ea typeface="Times New Roman" pitchFamily="18" charset="0"/>
                </a:rPr>
                <a:t>Какое число и кратно числу </a:t>
              </a:r>
              <a:r>
                <a:rPr lang="en-US" sz="2000" b="1" i="1" dirty="0" smtClean="0">
                  <a:solidFill>
                    <a:srgbClr val="000000"/>
                  </a:solidFill>
                  <a:latin typeface="Arial" pitchFamily="34" charset="0"/>
                  <a:ea typeface="Times New Roman" pitchFamily="18" charset="0"/>
                </a:rPr>
                <a:t>n, </a:t>
              </a:r>
              <a:r>
                <a:rPr lang="ru-RU" sz="2000" b="1" i="1" dirty="0" smtClean="0">
                  <a:solidFill>
                    <a:srgbClr val="000000"/>
                  </a:solidFill>
                  <a:latin typeface="Arial" pitchFamily="34" charset="0"/>
                  <a:ea typeface="Times New Roman" pitchFamily="18" charset="0"/>
                </a:rPr>
                <a:t>и является делителем числа </a:t>
              </a:r>
              <a:r>
                <a:rPr lang="en-US" sz="2000" b="1" i="1" dirty="0" smtClean="0">
                  <a:solidFill>
                    <a:srgbClr val="000000"/>
                  </a:solidFill>
                  <a:latin typeface="Arial" pitchFamily="34" charset="0"/>
                  <a:ea typeface="Times New Roman" pitchFamily="18" charset="0"/>
                </a:rPr>
                <a:t>n.</a:t>
              </a:r>
              <a:endParaRPr lang="ru-RU" sz="2000" b="1" i="1" dirty="0" smtClean="0">
                <a:latin typeface="Arial" pitchFamily="34" charset="0"/>
              </a:endParaRP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v"/>
                <a:tabLst>
                  <a:tab pos="371475" algn="l"/>
                </a:tabLst>
              </a:pPr>
              <a:r>
                <a:rPr lang="ru-RU" sz="2000" b="1" i="1" dirty="0" smtClean="0">
                  <a:solidFill>
                    <a:srgbClr val="000000"/>
                  </a:solidFill>
                  <a:latin typeface="Arial" pitchFamily="34" charset="0"/>
                  <a:ea typeface="Times New Roman" pitchFamily="18" charset="0"/>
                </a:rPr>
                <a:t>Какое число является кратным любому натуральному числу?</a:t>
              </a:r>
              <a:endParaRPr lang="ru-RU" sz="2000" b="1" i="1" dirty="0" smtClean="0">
                <a:latin typeface="Arial" pitchFamily="34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83460" y="5157240"/>
            <a:ext cx="7777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(Число 0  кратно любому натуральному числу, так как 0 делится без остатка на любое натуральное число.)</a:t>
            </a:r>
            <a:endParaRPr lang="ru-RU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F1DF7-BE69-44FF-B272-DDF4C76768C6}" type="slidenum">
              <a:rPr lang="ru-RU" smtClean="0"/>
              <a:pPr/>
              <a:t>22</a:t>
            </a:fld>
            <a:endParaRPr lang="ru-RU" dirty="0"/>
          </a:p>
        </p:txBody>
      </p:sp>
      <p:sp>
        <p:nvSpPr>
          <p:cNvPr id="15" name="Нижний колонтитул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www.konspekturoka.ru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2000" b="1" i="1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4773</TotalTime>
  <Words>1336</Words>
  <Application>Microsoft Office PowerPoint</Application>
  <PresentationFormat>Экран (4:3)</PresentationFormat>
  <Paragraphs>271</Paragraphs>
  <Slides>22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8 класс алгебра</dc:title>
  <dc:creator>Кравченко</dc:creator>
  <cp:lastModifiedBy>user648</cp:lastModifiedBy>
  <cp:revision>520</cp:revision>
  <dcterms:created xsi:type="dcterms:W3CDTF">2011-06-18T13:01:16Z</dcterms:created>
  <dcterms:modified xsi:type="dcterms:W3CDTF">2015-09-07T05:13:11Z</dcterms:modified>
</cp:coreProperties>
</file>