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CC"/>
    <a:srgbClr val="333300"/>
    <a:srgbClr val="006666"/>
    <a:srgbClr val="FB05DE"/>
    <a:srgbClr val="A08E2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1" d="100"/>
          <a:sy n="81" d="100"/>
        </p:scale>
        <p:origin x="-834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1/9/2016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1/9/2016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1/9/2016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1/9/2016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1/9/2016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1/9/2016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1/9/2016</a:t>
            </a:fld>
            <a:endParaRPr lang="en-US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1/9/2016</a:t>
            </a:fld>
            <a:endParaRPr lang="en-US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1/9/2016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1/9/2016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1/9/2016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1/9/2016</a:t>
            </a:fld>
            <a:endParaRPr lang="en-US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1066800"/>
            <a:ext cx="8001000" cy="378565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Наибольший общий делитель. </a:t>
            </a:r>
          </a:p>
          <a:p>
            <a:pPr algn="ctr"/>
            <a:r>
              <a:rPr lang="ru-RU" sz="6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Наименьшее общее кратное</a:t>
            </a:r>
            <a:endParaRPr lang="ru-RU" sz="6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457200"/>
            <a:ext cx="6858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Наибольший общий делитель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1000" y="1828800"/>
            <a:ext cx="548640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0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Выпишем все делители чисел 48 и 36:</a:t>
            </a:r>
            <a:endParaRPr lang="ru-RU" sz="20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09800" y="1219200"/>
            <a:ext cx="5334000" cy="400110"/>
          </a:xfrm>
          <a:prstGeom prst="rect">
            <a:avLst/>
          </a:prstGeom>
          <a:noFill/>
        </p:spPr>
        <p:txBody>
          <a:bodyPr wrap="square" rtlCol="0">
            <a:prstTxWarp prst="textDeflateTo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Рассмотрим на примере чисел 48 и 36</a:t>
            </a:r>
            <a:endParaRPr lang="ru-RU" sz="20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66800" y="2514600"/>
            <a:ext cx="716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48:  1; 2; 3; 4; 6; 8; 12; 16; 24; 48</a:t>
            </a:r>
            <a:endParaRPr lang="ru-RU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066800" y="3200400"/>
            <a:ext cx="670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36:  1; 2; 3; 4; 6; 9; 12; 18; 36</a:t>
            </a:r>
            <a:endParaRPr lang="ru-RU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57200" y="3962400"/>
            <a:ext cx="533400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0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Выделим общие делители чисел 48 и 36:</a:t>
            </a:r>
            <a:endParaRPr lang="ru-RU" sz="20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4800" y="5181600"/>
            <a:ext cx="845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Наибольший общий делитель чисел </a:t>
            </a:r>
            <a:r>
              <a:rPr lang="ru-RU" sz="2400" b="1" dirty="0" smtClean="0">
                <a:solidFill>
                  <a:srgbClr val="FF0000"/>
                </a:solidFill>
              </a:rPr>
              <a:t>48</a:t>
            </a:r>
            <a:r>
              <a:rPr lang="ru-RU" sz="2400" b="1" dirty="0" smtClean="0"/>
              <a:t> и </a:t>
            </a:r>
            <a:r>
              <a:rPr lang="ru-RU" sz="2400" b="1" dirty="0" smtClean="0">
                <a:solidFill>
                  <a:srgbClr val="FF0000"/>
                </a:solidFill>
              </a:rPr>
              <a:t>36</a:t>
            </a:r>
            <a:r>
              <a:rPr lang="ru-RU" sz="2400" b="1" dirty="0" smtClean="0"/>
              <a:t> равен </a:t>
            </a:r>
            <a:r>
              <a:rPr lang="ru-RU" sz="3600" b="1" dirty="0" smtClean="0">
                <a:solidFill>
                  <a:srgbClr val="FF0000"/>
                </a:solidFill>
              </a:rPr>
              <a:t>12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1000" y="4343400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/>
              <a:t>1; 2; 3; 4; 6; </a:t>
            </a:r>
            <a:r>
              <a:rPr lang="ru-RU" sz="3600" b="1" i="1" dirty="0" smtClean="0">
                <a:solidFill>
                  <a:srgbClr val="FF0000"/>
                </a:solidFill>
              </a:rPr>
              <a:t>12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362200" y="6172200"/>
            <a:ext cx="4876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C3300"/>
                </a:solidFill>
              </a:rPr>
              <a:t>НОД (48;36) = 12</a:t>
            </a:r>
            <a:endParaRPr lang="ru-RU" sz="3600" b="1" dirty="0">
              <a:solidFill>
                <a:srgbClr val="CC3300"/>
              </a:solidFill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3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ntr" presetSubtype="0" fill="hold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6" grpId="0"/>
      <p:bldP spid="7" grpId="0" build="allAtOnce"/>
      <p:bldP spid="8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457200"/>
            <a:ext cx="6858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Наибольший общий делитель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8600" y="1295400"/>
            <a:ext cx="2286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u="sng" dirty="0" smtClean="0">
                <a:solidFill>
                  <a:srgbClr val="7030A0"/>
                </a:solidFill>
              </a:rPr>
              <a:t>Определение</a:t>
            </a:r>
            <a:endParaRPr lang="ru-RU" sz="2000" b="1" i="1" u="sng" dirty="0">
              <a:solidFill>
                <a:srgbClr val="7030A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43000" y="1600200"/>
            <a:ext cx="7772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i="1" dirty="0" smtClean="0"/>
              <a:t>Наибольшее натуральное число, на которое делятся без остатка числа</a:t>
            </a:r>
            <a:r>
              <a:rPr lang="en-US" sz="2800" b="1" i="1" dirty="0" smtClean="0"/>
              <a:t> a </a:t>
            </a:r>
            <a:r>
              <a:rPr lang="ru-RU" sz="2800" b="1" i="1" dirty="0" smtClean="0"/>
              <a:t>и </a:t>
            </a:r>
            <a:r>
              <a:rPr lang="en-US" sz="2800" b="1" i="1" dirty="0" smtClean="0"/>
              <a:t>b</a:t>
            </a:r>
            <a:r>
              <a:rPr lang="ru-RU" sz="2800" b="1" i="1" dirty="0" smtClean="0"/>
              <a:t>, называют </a:t>
            </a:r>
            <a:r>
              <a:rPr lang="ru-RU" sz="2800" b="1" i="1" dirty="0" smtClean="0">
                <a:solidFill>
                  <a:srgbClr val="FF0000"/>
                </a:solidFill>
              </a:rPr>
              <a:t>наибольшим общим делителем</a:t>
            </a:r>
            <a:r>
              <a:rPr lang="ru-RU" sz="2800" b="1" i="1" dirty="0" smtClean="0"/>
              <a:t>.</a:t>
            </a:r>
            <a:endParaRPr lang="ru-RU" sz="2800" b="1" i="1" dirty="0"/>
          </a:p>
        </p:txBody>
      </p:sp>
      <p:sp>
        <p:nvSpPr>
          <p:cNvPr id="13" name="TextBox 12"/>
          <p:cNvSpPr txBox="1"/>
          <p:nvPr/>
        </p:nvSpPr>
        <p:spPr>
          <a:xfrm>
            <a:off x="533400" y="3124200"/>
            <a:ext cx="1371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u="sng" dirty="0" smtClean="0">
                <a:solidFill>
                  <a:srgbClr val="7030A0"/>
                </a:solidFill>
              </a:rPr>
              <a:t>Примеры</a:t>
            </a:r>
            <a:endParaRPr lang="ru-RU" sz="2000" b="1" i="1" u="sng" dirty="0">
              <a:solidFill>
                <a:srgbClr val="7030A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057400" y="3733800"/>
            <a:ext cx="32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B050"/>
                </a:solidFill>
              </a:rPr>
              <a:t>НОД (12;16) = 4</a:t>
            </a:r>
            <a:endParaRPr lang="ru-RU" sz="3200" b="1" dirty="0">
              <a:solidFill>
                <a:srgbClr val="00B05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76600" y="4495800"/>
            <a:ext cx="2895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НОД (5;8) = 1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67200" y="5257800"/>
            <a:ext cx="3429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A08E20"/>
                </a:solidFill>
              </a:rPr>
              <a:t>НОД (25; 50) = 25</a:t>
            </a:r>
            <a:endParaRPr lang="ru-RU" sz="3200" b="1" dirty="0">
              <a:solidFill>
                <a:srgbClr val="A08E20"/>
              </a:solidFill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457200"/>
            <a:ext cx="6858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Наименьшее общее кратное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1000" y="1828800"/>
            <a:ext cx="548640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0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Выпишем числа кратные 15:</a:t>
            </a:r>
            <a:endParaRPr lang="ru-RU" sz="20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09800" y="1219200"/>
            <a:ext cx="5334000" cy="400110"/>
          </a:xfrm>
          <a:prstGeom prst="rect">
            <a:avLst/>
          </a:prstGeom>
          <a:noFill/>
        </p:spPr>
        <p:txBody>
          <a:bodyPr wrap="square" rtlCol="0">
            <a:prstTxWarp prst="textDeflateTo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Рассмотрим на примере чисел 15 и 20 </a:t>
            </a:r>
            <a:endParaRPr lang="ru-RU" sz="20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600" y="2209800"/>
            <a:ext cx="815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15:  15; 30; 45; 60; 75; 90, 105, 120 …</a:t>
            </a:r>
            <a:endParaRPr lang="ru-RU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85800" y="3429000"/>
            <a:ext cx="670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20:  20; 40; 60; 80; 100; 120 …</a:t>
            </a:r>
            <a:endParaRPr lang="ru-RU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33400" y="4191000"/>
            <a:ext cx="533400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0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Выделим общие кратные чисел 15 и 20:</a:t>
            </a:r>
            <a:endParaRPr lang="ru-RU" sz="20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4800" y="5181600"/>
            <a:ext cx="845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Наименьшее общее кратное чисел </a:t>
            </a:r>
            <a:r>
              <a:rPr lang="ru-RU" sz="2400" b="1" dirty="0" smtClean="0">
                <a:solidFill>
                  <a:srgbClr val="FF0000"/>
                </a:solidFill>
              </a:rPr>
              <a:t>15</a:t>
            </a:r>
            <a:r>
              <a:rPr lang="ru-RU" sz="2400" b="1" dirty="0" smtClean="0"/>
              <a:t> и </a:t>
            </a:r>
            <a:r>
              <a:rPr lang="ru-RU" sz="2400" b="1" dirty="0" smtClean="0">
                <a:solidFill>
                  <a:srgbClr val="FF0000"/>
                </a:solidFill>
              </a:rPr>
              <a:t>20</a:t>
            </a:r>
            <a:r>
              <a:rPr lang="ru-RU" sz="2400" b="1" dirty="0" smtClean="0"/>
              <a:t> равно </a:t>
            </a:r>
            <a:r>
              <a:rPr lang="ru-RU" sz="3600" b="1" dirty="0" smtClean="0">
                <a:solidFill>
                  <a:srgbClr val="FF0000"/>
                </a:solidFill>
              </a:rPr>
              <a:t>60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91000" y="4572000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60</a:t>
            </a:r>
            <a:r>
              <a:rPr lang="ru-RU" sz="3600" b="1" i="1" dirty="0" smtClean="0"/>
              <a:t>; 120 …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362200" y="6172200"/>
            <a:ext cx="4876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C3300"/>
                </a:solidFill>
              </a:rPr>
              <a:t>НОК (15;20) = 60</a:t>
            </a:r>
            <a:endParaRPr lang="ru-RU" sz="3600" b="1" dirty="0">
              <a:solidFill>
                <a:srgbClr val="CC33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3400" y="2971800"/>
            <a:ext cx="388620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0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Выпишем числа кратные 20:</a:t>
            </a:r>
            <a:endParaRPr lang="ru-RU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4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7" presetClass="entr" presetSubtype="0" fill="hold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0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6" grpId="0"/>
      <p:bldP spid="7" grpId="0" build="allAtOnce"/>
      <p:bldP spid="8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457200"/>
            <a:ext cx="6858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Наименьшее общее кратное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8600" y="1295400"/>
            <a:ext cx="2286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u="sng" dirty="0" smtClean="0">
                <a:solidFill>
                  <a:srgbClr val="7030A0"/>
                </a:solidFill>
              </a:rPr>
              <a:t>Определение</a:t>
            </a:r>
            <a:endParaRPr lang="ru-RU" sz="2000" b="1" i="1" u="sng" dirty="0">
              <a:solidFill>
                <a:srgbClr val="7030A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43000" y="1600200"/>
            <a:ext cx="7772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i="1" dirty="0" smtClean="0">
                <a:solidFill>
                  <a:srgbClr val="FF0000"/>
                </a:solidFill>
              </a:rPr>
              <a:t>Наименьшим общим кратным</a:t>
            </a:r>
            <a:r>
              <a:rPr lang="ru-RU" sz="2800" b="1" i="1" dirty="0" smtClean="0"/>
              <a:t> натуральных чисел </a:t>
            </a:r>
            <a:r>
              <a:rPr lang="en-US" sz="2800" b="1" i="1" dirty="0" smtClean="0"/>
              <a:t>a </a:t>
            </a:r>
            <a:r>
              <a:rPr lang="ru-RU" sz="2800" b="1" i="1" dirty="0" smtClean="0"/>
              <a:t>и</a:t>
            </a:r>
            <a:r>
              <a:rPr lang="en-US" sz="2800" b="1" i="1" dirty="0" smtClean="0"/>
              <a:t> b </a:t>
            </a:r>
            <a:r>
              <a:rPr lang="ru-RU" sz="2800" b="1" i="1" dirty="0" smtClean="0"/>
              <a:t>называют наименьшее натуральное число, которое кратно и </a:t>
            </a:r>
            <a:r>
              <a:rPr lang="en-US" sz="2800" b="1" i="1" dirty="0" smtClean="0"/>
              <a:t>a</a:t>
            </a:r>
            <a:r>
              <a:rPr lang="ru-RU" sz="2800" b="1" i="1" dirty="0" smtClean="0"/>
              <a:t>, и </a:t>
            </a:r>
            <a:r>
              <a:rPr lang="en-US" sz="2800" b="1" i="1" dirty="0" smtClean="0"/>
              <a:t>b</a:t>
            </a:r>
            <a:r>
              <a:rPr lang="ru-RU" sz="2800" b="1" i="1" dirty="0" smtClean="0"/>
              <a:t>.</a:t>
            </a:r>
            <a:endParaRPr lang="ru-RU" sz="2800" b="1" i="1" dirty="0"/>
          </a:p>
        </p:txBody>
      </p:sp>
      <p:sp>
        <p:nvSpPr>
          <p:cNvPr id="13" name="TextBox 12"/>
          <p:cNvSpPr txBox="1"/>
          <p:nvPr/>
        </p:nvSpPr>
        <p:spPr>
          <a:xfrm>
            <a:off x="533400" y="3124200"/>
            <a:ext cx="1371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u="sng" dirty="0" smtClean="0">
                <a:solidFill>
                  <a:srgbClr val="7030A0"/>
                </a:solidFill>
              </a:rPr>
              <a:t>Примеры</a:t>
            </a:r>
            <a:endParaRPr lang="ru-RU" sz="2000" b="1" i="1" u="sng" dirty="0">
              <a:solidFill>
                <a:srgbClr val="7030A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057400" y="3733800"/>
            <a:ext cx="3581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B050"/>
                </a:solidFill>
              </a:rPr>
              <a:t>НОК (12;16) = 48</a:t>
            </a:r>
            <a:endParaRPr lang="ru-RU" sz="3200" b="1" dirty="0">
              <a:solidFill>
                <a:srgbClr val="00B05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76600" y="4495800"/>
            <a:ext cx="2895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НОК (5;8) = 40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67200" y="5257800"/>
            <a:ext cx="3429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A08E20"/>
                </a:solidFill>
              </a:rPr>
              <a:t>НОК (25; 50) = 50</a:t>
            </a:r>
            <a:endParaRPr lang="ru-RU" sz="3200" b="1" dirty="0">
              <a:solidFill>
                <a:srgbClr val="A08E20"/>
              </a:solidFill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457200"/>
            <a:ext cx="72390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i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Вставить </a:t>
            </a:r>
            <a:r>
              <a:rPr lang="ru-RU" sz="2800" b="1" i="1" u="sng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пропущенные</a:t>
            </a:r>
            <a:r>
              <a:rPr lang="ru-RU" sz="2800" b="1" i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числа</a:t>
            </a:r>
            <a:endParaRPr lang="ru-RU" sz="2800" b="1" i="1" u="sng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90600" y="1295400"/>
            <a:ext cx="3124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0070C0"/>
                </a:solidFill>
              </a:rPr>
              <a:t>НОД (2;8) = …</a:t>
            </a: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90600" y="236220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00B050"/>
                </a:solidFill>
              </a:rPr>
              <a:t>НОД (100;1350) = …</a:t>
            </a:r>
            <a:endParaRPr lang="ru-RU" sz="3600" b="1" dirty="0">
              <a:solidFill>
                <a:srgbClr val="00B05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90600" y="3429000"/>
            <a:ext cx="35601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НОД (33;88) = …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90600" y="4495800"/>
            <a:ext cx="36363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НОД (45;99) = …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90600" y="5562600"/>
            <a:ext cx="5029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НОД (1;1000000) = …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077200" y="2667000"/>
            <a:ext cx="51648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9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001000" y="1981200"/>
            <a:ext cx="51648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1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924800" y="3429000"/>
            <a:ext cx="83811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11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48600" y="1371600"/>
            <a:ext cx="84510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50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077200" y="4191000"/>
            <a:ext cx="51648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2</a:t>
            </a:r>
            <a:endParaRPr lang="ru-RU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8.33333E-7 4.44444E-6 L -0.35365 0.13333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00" y="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2.77778E-7 -4.44444E-6 L -0.33559 0.51112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00" y="25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0.01892 -4.44444E-6 L -0.46059 0.25556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100" y="12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L -0.45 -0.01112 " pathEditMode="relative" ptsTypes="AA">
                                      <p:cBhvr>
                                        <p:cTn id="87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L -0.51667 -0.43334 " pathEditMode="relative" ptsTypes="AA">
                                      <p:cBhvr>
                                        <p:cTn id="91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9" grpId="0" build="allAtOnce"/>
      <p:bldP spid="10" grpId="0" build="allAtOnce"/>
      <p:bldP spid="11" grpId="0" build="allAtOnce"/>
      <p:bldP spid="12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381000"/>
            <a:ext cx="754380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Установить соответствие между делителями и кратными числа 24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43000" y="914400"/>
            <a:ext cx="2667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00B050"/>
                </a:solidFill>
              </a:rPr>
              <a:t>Делители 24</a:t>
            </a:r>
            <a:endParaRPr lang="ru-RU" sz="3200" b="1" u="sng" dirty="0">
              <a:solidFill>
                <a:srgbClr val="00B05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62600" y="914400"/>
            <a:ext cx="259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0070C0"/>
                </a:solidFill>
              </a:rPr>
              <a:t>Кратные 24</a:t>
            </a:r>
            <a:endParaRPr lang="ru-RU" sz="3200" b="1" u="sng" dirty="0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0" y="5562600"/>
            <a:ext cx="45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</a:rPr>
              <a:t>1</a:t>
            </a:r>
            <a:endParaRPr lang="ru-RU" sz="4400" b="1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67000" y="5638800"/>
            <a:ext cx="38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006666"/>
                </a:solidFill>
              </a:rPr>
              <a:t>2</a:t>
            </a:r>
            <a:endParaRPr lang="ru-RU" sz="4400" b="1" dirty="0">
              <a:solidFill>
                <a:srgbClr val="006666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29000" y="5943600"/>
            <a:ext cx="38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92D050"/>
                </a:solidFill>
              </a:rPr>
              <a:t>4</a:t>
            </a:r>
            <a:endParaRPr lang="ru-RU" sz="4400" b="1" dirty="0">
              <a:solidFill>
                <a:srgbClr val="92D05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924800" y="5943600"/>
            <a:ext cx="1066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CC00CC"/>
                </a:solidFill>
              </a:rPr>
              <a:t>12</a:t>
            </a:r>
            <a:endParaRPr lang="ru-RU" sz="4400" b="1" dirty="0">
              <a:solidFill>
                <a:srgbClr val="CC00CC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86200" y="5638800"/>
            <a:ext cx="914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</a:rPr>
              <a:t>48</a:t>
            </a:r>
            <a:endParaRPr lang="ru-RU" sz="4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24400" y="5943600"/>
            <a:ext cx="990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7030A0"/>
                </a:solidFill>
              </a:rPr>
              <a:t>96</a:t>
            </a:r>
            <a:endParaRPr lang="ru-RU" sz="4400" b="1" dirty="0">
              <a:solidFill>
                <a:srgbClr val="7030A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77000" y="5867400"/>
            <a:ext cx="381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1">
                    <a:lumMod val="75000"/>
                  </a:schemeClr>
                </a:solidFill>
              </a:rPr>
              <a:t>8</a:t>
            </a:r>
            <a:endParaRPr lang="ru-RU" sz="4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371600" y="5943600"/>
            <a:ext cx="1219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FB05DE"/>
                </a:solidFill>
              </a:rPr>
              <a:t>120</a:t>
            </a:r>
            <a:endParaRPr lang="ru-RU" sz="4400" b="1" dirty="0">
              <a:solidFill>
                <a:srgbClr val="FB05DE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715000" y="5562600"/>
            <a:ext cx="685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333300"/>
                </a:solidFill>
              </a:rPr>
              <a:t>6</a:t>
            </a:r>
            <a:endParaRPr lang="ru-RU" sz="4400" b="1" dirty="0">
              <a:solidFill>
                <a:srgbClr val="3333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934200" y="5486400"/>
            <a:ext cx="990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3">
                    <a:lumMod val="75000"/>
                  </a:schemeClr>
                </a:solidFill>
              </a:rPr>
              <a:t>24</a:t>
            </a:r>
            <a:endParaRPr lang="ru-RU" sz="4400" b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0.00046 L 0.15833 -0.622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00" y="-311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0.00047 L 0.55 -0.63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00" y="-317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7.40741E-7 L -0.04583 -0.5449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00" y="-272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81481E-6 L -0.12916 -0.4004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00" y="-200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7.40741E-7 L 0.29167 -0.4560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00" y="-228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81481E-6 L 0.19584 -0.3893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00" y="-1950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3.7037E-7 L -0.39583 -0.2449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00" y="-122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07407E-6 L -0.47084 -0.1893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00" y="-95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48148E-6 L -0.2875 -0.3893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00" y="-1950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167 0.04398 L -0.66667 -0.4893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300" y="-2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200</TotalTime>
  <Words>328</Words>
  <Application>Microsoft Office PowerPoint</Application>
  <PresentationFormat>Экран (4:3)</PresentationFormat>
  <Paragraphs>59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Наталья</cp:lastModifiedBy>
  <cp:revision>36</cp:revision>
  <dcterms:modified xsi:type="dcterms:W3CDTF">2016-01-09T16:08:56Z</dcterms:modified>
</cp:coreProperties>
</file>